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67" r:id="rId4"/>
    <p:sldId id="1471" r:id="rId5"/>
    <p:sldId id="292" r:id="rId6"/>
    <p:sldId id="269" r:id="rId7"/>
    <p:sldId id="1466" r:id="rId8"/>
    <p:sldId id="1472" r:id="rId9"/>
    <p:sldId id="1473" r:id="rId10"/>
    <p:sldId id="283" r:id="rId11"/>
    <p:sldId id="374" r:id="rId12"/>
    <p:sldId id="349" r:id="rId13"/>
    <p:sldId id="376" r:id="rId14"/>
    <p:sldId id="422" r:id="rId15"/>
    <p:sldId id="423" r:id="rId16"/>
    <p:sldId id="424" r:id="rId17"/>
    <p:sldId id="425" r:id="rId18"/>
    <p:sldId id="427" r:id="rId19"/>
    <p:sldId id="428" r:id="rId20"/>
    <p:sldId id="405" r:id="rId21"/>
  </p:sldIdLst>
  <p:sldSz cx="10972800" cy="73152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56">
          <p15:clr>
            <a:srgbClr val="A4A3A4"/>
          </p15:clr>
        </p15:guide>
        <p15:guide id="2" pos="216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>
    <p:extLst>
      <p:ext uri="{19B8F6BF-5375-455C-9EA6-DF929625EA0E}">
        <p15:presenceInfo xmlns:p15="http://schemas.microsoft.com/office/powerpoint/2012/main" xmlns="" userId="AS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128" autoAdjust="0"/>
  </p:normalViewPr>
  <p:slideViewPr>
    <p:cSldViewPr>
      <p:cViewPr>
        <p:scale>
          <a:sx n="69" d="100"/>
          <a:sy n="69" d="100"/>
        </p:scale>
        <p:origin x="-924" y="1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2" d="100"/>
          <a:sy n="32" d="100"/>
        </p:scale>
        <p:origin x="-2238" y="-84"/>
      </p:cViewPr>
      <p:guideLst>
        <p:guide orient="horz" pos="3156"/>
        <p:guide pos="216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84672" cy="502321"/>
          </a:xfrm>
          <a:prstGeom prst="rect">
            <a:avLst/>
          </a:prstGeom>
        </p:spPr>
        <p:txBody>
          <a:bodyPr vert="horz" lIns="84528" tIns="42264" rIns="84528" bIns="4226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499" y="2"/>
            <a:ext cx="2984671" cy="502321"/>
          </a:xfrm>
          <a:prstGeom prst="rect">
            <a:avLst/>
          </a:prstGeom>
        </p:spPr>
        <p:txBody>
          <a:bodyPr vert="horz" lIns="84528" tIns="42264" rIns="84528" bIns="42264" rtlCol="0"/>
          <a:lstStyle>
            <a:lvl1pPr algn="r">
              <a:defRPr sz="1200"/>
            </a:lvl1pPr>
          </a:lstStyle>
          <a:p>
            <a:fld id="{65781836-22F9-4493-B53F-6448AD199350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517982"/>
            <a:ext cx="2984672" cy="502319"/>
          </a:xfrm>
          <a:prstGeom prst="rect">
            <a:avLst/>
          </a:prstGeom>
        </p:spPr>
        <p:txBody>
          <a:bodyPr vert="horz" lIns="84528" tIns="42264" rIns="84528" bIns="4226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499" y="9517982"/>
            <a:ext cx="2984671" cy="502319"/>
          </a:xfrm>
          <a:prstGeom prst="rect">
            <a:avLst/>
          </a:prstGeom>
        </p:spPr>
        <p:txBody>
          <a:bodyPr vert="horz" lIns="84528" tIns="42264" rIns="84528" bIns="42264" rtlCol="0" anchor="b"/>
          <a:lstStyle>
            <a:lvl1pPr algn="r">
              <a:defRPr sz="1200"/>
            </a:lvl1pPr>
          </a:lstStyle>
          <a:p>
            <a:fld id="{C537B54D-693C-4885-91D4-A27ED726D9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6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84672" cy="502321"/>
          </a:xfrm>
          <a:prstGeom prst="rect">
            <a:avLst/>
          </a:prstGeom>
        </p:spPr>
        <p:txBody>
          <a:bodyPr vert="horz" lIns="84528" tIns="42264" rIns="84528" bIns="4226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499" y="2"/>
            <a:ext cx="2984671" cy="502321"/>
          </a:xfrm>
          <a:prstGeom prst="rect">
            <a:avLst/>
          </a:prstGeom>
        </p:spPr>
        <p:txBody>
          <a:bodyPr vert="horz" lIns="84528" tIns="42264" rIns="84528" bIns="42264" rtlCol="0"/>
          <a:lstStyle>
            <a:lvl1pPr algn="r">
              <a:defRPr sz="1200"/>
            </a:lvl1pPr>
          </a:lstStyle>
          <a:p>
            <a:fld id="{D5E02F90-A0AE-4982-B311-5EFF268DE693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6463" y="1252538"/>
            <a:ext cx="5075237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4528" tIns="42264" rIns="84528" bIns="4226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618" y="4823140"/>
            <a:ext cx="5510929" cy="3944624"/>
          </a:xfrm>
          <a:prstGeom prst="rect">
            <a:avLst/>
          </a:prstGeom>
        </p:spPr>
        <p:txBody>
          <a:bodyPr vert="horz" lIns="84528" tIns="42264" rIns="84528" bIns="4226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517982"/>
            <a:ext cx="2984672" cy="502319"/>
          </a:xfrm>
          <a:prstGeom prst="rect">
            <a:avLst/>
          </a:prstGeom>
        </p:spPr>
        <p:txBody>
          <a:bodyPr vert="horz" lIns="84528" tIns="42264" rIns="84528" bIns="4226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499" y="9517982"/>
            <a:ext cx="2984671" cy="502319"/>
          </a:xfrm>
          <a:prstGeom prst="rect">
            <a:avLst/>
          </a:prstGeom>
        </p:spPr>
        <p:txBody>
          <a:bodyPr vert="horz" lIns="84528" tIns="42264" rIns="84528" bIns="42264" rtlCol="0" anchor="b"/>
          <a:lstStyle>
            <a:lvl1pPr algn="r">
              <a:defRPr sz="1200"/>
            </a:lvl1pPr>
          </a:lstStyle>
          <a:p>
            <a:fld id="{22598A39-E7C9-4983-AD9F-0F8F5EE5F0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29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98A39-E7C9-4983-AD9F-0F8F5EE5F03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459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82B43-C87D-4A1D-8887-FF0D76D82CD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816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82B43-C87D-4A1D-8887-FF0D76D82CD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29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82B43-C87D-4A1D-8887-FF0D76D82CD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99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82B43-C87D-4A1D-8887-FF0D76D82CD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33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582B43-C87D-4A1D-8887-FF0D76D82C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0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2272454"/>
            <a:ext cx="9326880" cy="15680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4145280"/>
            <a:ext cx="768096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2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49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9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12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34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7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99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292948"/>
            <a:ext cx="2468880" cy="62416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292948"/>
            <a:ext cx="7223760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4700694"/>
            <a:ext cx="9326880" cy="1452880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3100495"/>
            <a:ext cx="9326880" cy="160019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24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49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74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995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1244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349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74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99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1706880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1706880"/>
            <a:ext cx="4846320" cy="482769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637454"/>
            <a:ext cx="4848226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" y="2319867"/>
            <a:ext cx="4848226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1" y="1637454"/>
            <a:ext cx="4850130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2488" indent="0">
              <a:buNone/>
              <a:defRPr sz="2300" b="1"/>
            </a:lvl2pPr>
            <a:lvl3pPr marL="1044976" indent="0">
              <a:buNone/>
              <a:defRPr sz="2100" b="1"/>
            </a:lvl3pPr>
            <a:lvl4pPr marL="1567464" indent="0">
              <a:buNone/>
              <a:defRPr sz="1800" b="1"/>
            </a:lvl4pPr>
            <a:lvl5pPr marL="2089953" indent="0">
              <a:buNone/>
              <a:defRPr sz="1800" b="1"/>
            </a:lvl5pPr>
            <a:lvl6pPr marL="2612441" indent="0">
              <a:buNone/>
              <a:defRPr sz="1800" b="1"/>
            </a:lvl6pPr>
            <a:lvl7pPr marL="3134929" indent="0">
              <a:buNone/>
              <a:defRPr sz="1800" b="1"/>
            </a:lvl7pPr>
            <a:lvl8pPr marL="3657417" indent="0">
              <a:buNone/>
              <a:defRPr sz="1800" b="1"/>
            </a:lvl8pPr>
            <a:lvl9pPr marL="4179905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1" y="2319867"/>
            <a:ext cx="4850130" cy="4214707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91253"/>
            <a:ext cx="3609976" cy="123952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0" y="291254"/>
            <a:ext cx="6134100" cy="62433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" y="1530774"/>
            <a:ext cx="3609976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5120640"/>
            <a:ext cx="6583680" cy="60452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653627"/>
            <a:ext cx="6583680" cy="4389120"/>
          </a:xfrm>
        </p:spPr>
        <p:txBody>
          <a:bodyPr/>
          <a:lstStyle>
            <a:lvl1pPr marL="0" indent="0">
              <a:buNone/>
              <a:defRPr sz="3700"/>
            </a:lvl1pPr>
            <a:lvl2pPr marL="522488" indent="0">
              <a:buNone/>
              <a:defRPr sz="3200"/>
            </a:lvl2pPr>
            <a:lvl3pPr marL="1044976" indent="0">
              <a:buNone/>
              <a:defRPr sz="2700"/>
            </a:lvl3pPr>
            <a:lvl4pPr marL="1567464" indent="0">
              <a:buNone/>
              <a:defRPr sz="2300"/>
            </a:lvl4pPr>
            <a:lvl5pPr marL="2089953" indent="0">
              <a:buNone/>
              <a:defRPr sz="2300"/>
            </a:lvl5pPr>
            <a:lvl6pPr marL="2612441" indent="0">
              <a:buNone/>
              <a:defRPr sz="2300"/>
            </a:lvl6pPr>
            <a:lvl7pPr marL="3134929" indent="0">
              <a:buNone/>
              <a:defRPr sz="2300"/>
            </a:lvl7pPr>
            <a:lvl8pPr marL="3657417" indent="0">
              <a:buNone/>
              <a:defRPr sz="2300"/>
            </a:lvl8pPr>
            <a:lvl9pPr marL="4179905" indent="0">
              <a:buNone/>
              <a:defRPr sz="23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5725161"/>
            <a:ext cx="6583680" cy="858519"/>
          </a:xfrm>
        </p:spPr>
        <p:txBody>
          <a:bodyPr/>
          <a:lstStyle>
            <a:lvl1pPr marL="0" indent="0">
              <a:buNone/>
              <a:defRPr sz="1600"/>
            </a:lvl1pPr>
            <a:lvl2pPr marL="522488" indent="0">
              <a:buNone/>
              <a:defRPr sz="1400"/>
            </a:lvl2pPr>
            <a:lvl3pPr marL="1044976" indent="0">
              <a:buNone/>
              <a:defRPr sz="1100"/>
            </a:lvl3pPr>
            <a:lvl4pPr marL="1567464" indent="0">
              <a:buNone/>
              <a:defRPr sz="1000"/>
            </a:lvl4pPr>
            <a:lvl5pPr marL="2089953" indent="0">
              <a:buNone/>
              <a:defRPr sz="1000"/>
            </a:lvl5pPr>
            <a:lvl6pPr marL="2612441" indent="0">
              <a:buNone/>
              <a:defRPr sz="1000"/>
            </a:lvl6pPr>
            <a:lvl7pPr marL="3134929" indent="0">
              <a:buNone/>
              <a:defRPr sz="1000"/>
            </a:lvl7pPr>
            <a:lvl8pPr marL="3657417" indent="0">
              <a:buNone/>
              <a:defRPr sz="1000"/>
            </a:lvl8pPr>
            <a:lvl9pPr marL="417990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292947"/>
            <a:ext cx="9875520" cy="1219200"/>
          </a:xfrm>
          <a:prstGeom prst="rect">
            <a:avLst/>
          </a:prstGeom>
        </p:spPr>
        <p:txBody>
          <a:bodyPr vert="horz" lIns="104498" tIns="52249" rIns="104498" bIns="5224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1706880"/>
            <a:ext cx="9875520" cy="4827694"/>
          </a:xfrm>
          <a:prstGeom prst="rect">
            <a:avLst/>
          </a:prstGeom>
        </p:spPr>
        <p:txBody>
          <a:bodyPr vert="horz" lIns="104498" tIns="52249" rIns="104498" bIns="522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6780107"/>
            <a:ext cx="2560320" cy="38946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6780107"/>
            <a:ext cx="3474720" cy="38946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6780107"/>
            <a:ext cx="2560320" cy="389467"/>
          </a:xfrm>
          <a:prstGeom prst="rect">
            <a:avLst/>
          </a:prstGeom>
        </p:spPr>
        <p:txBody>
          <a:bodyPr vert="horz" lIns="104498" tIns="52249" rIns="104498" bIns="5224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defTabSz="1044976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866" indent="-391866" algn="l" defTabSz="1044976" rtl="0" eaLnBrk="1" latinLnBrk="0" hangingPunct="1">
        <a:spcBef>
          <a:spcPct val="20000"/>
        </a:spcBef>
        <a:buFont typeface="Arial" pitchFamily="34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49043" indent="-326555" algn="l" defTabSz="1044976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6220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indent="-261244" algn="l" defTabSz="104497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1197" indent="-261244" algn="l" defTabSz="104497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685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96173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8661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41149" indent="-261244" algn="l" defTabSz="104497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2488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4976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7464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9953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12441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34929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417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9905" algn="l" defTabSz="10449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/>
          <p:nvPr/>
        </p:nvSpPr>
        <p:spPr>
          <a:xfrm>
            <a:off x="-46449" y="164251"/>
            <a:ext cx="10972800" cy="54859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77888" y="1006443"/>
            <a:ext cx="9001000" cy="1333698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2700" marR="5080" indent="-12700">
              <a:spcBef>
                <a:spcPts val="320"/>
              </a:spcBef>
            </a:pP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PERCEPATAN PENCEGAHAN DAN PENURUNAN STUNTING </a:t>
            </a:r>
            <a:b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n-GB" sz="28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DI </a:t>
            </a:r>
            <a:r>
              <a:rPr lang="id-ID" sz="28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KABUPATEN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TELUK BINTUNI</a:t>
            </a:r>
            <a:endParaRPr sz="3200" dirty="0">
              <a:latin typeface="Century Gothic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4967808"/>
            <a:ext cx="10986592" cy="23622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0" name="AutoShape 6" descr="Pemkab Busel Fokus Cegah Stunting – Kendari P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2" name="AutoShape 8" descr="Pemkab Busel Fokus Cegah Stunting – Kendari P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5" name="AutoShape 11" descr="Logo Rembuk Stunting Vector CDR dan PNG - Format .cd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985900" y="5157611"/>
            <a:ext cx="9001000" cy="571951"/>
          </a:xfrm>
          <a:prstGeom prst="rect">
            <a:avLst/>
          </a:prstGeom>
        </p:spPr>
        <p:txBody>
          <a:bodyPr vert="horz" wrap="square" lIns="0" tIns="40640" rIns="0" bIns="0" rtlCol="0" anchor="ctr">
            <a:spAutoFit/>
          </a:bodyPr>
          <a:lstStyle>
            <a:lvl1pPr algn="ctr" defTabSz="1044976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 indent="-12700">
              <a:spcBef>
                <a:spcPts val="320"/>
              </a:spcBef>
            </a:pPr>
            <a:r>
              <a:rPr lang="nn-NO" sz="16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KABUPATEN </a:t>
            </a:r>
            <a:r>
              <a:rPr lang="nn-NO" sz="16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TELUK BINTUNI</a:t>
            </a:r>
          </a:p>
          <a:p>
            <a:pPr marL="12700" marR="5080" indent="-12700">
              <a:spcBef>
                <a:spcPts val="320"/>
              </a:spcBef>
            </a:pPr>
            <a:r>
              <a:rPr lang="nn-NO" sz="1600" b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TAHUN </a:t>
            </a:r>
            <a:r>
              <a:rPr lang="nn-NO" sz="1600" b="1" dirty="0" smtClean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2022</a:t>
            </a:r>
            <a:endParaRPr lang="nn-NO" sz="1600" dirty="0">
              <a:latin typeface="Century Gothic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A4146D2-3486-4F64-BAB9-612E209F6889}"/>
              </a:ext>
            </a:extLst>
          </p:cNvPr>
          <p:cNvSpPr/>
          <p:nvPr/>
        </p:nvSpPr>
        <p:spPr>
          <a:xfrm>
            <a:off x="2133600" y="3138790"/>
            <a:ext cx="65532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</a:rPr>
              <a:t>REMBUG STUNTING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DD095CE-936A-46F3-BC99-9C314C890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5015264"/>
            <a:ext cx="1908213" cy="1755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4702" y="136016"/>
            <a:ext cx="6009868" cy="1430523"/>
          </a:xfr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r>
              <a:rPr lang="id-ID" b="1" dirty="0"/>
              <a:t>Aksi 2 : </a:t>
            </a:r>
            <a:r>
              <a:rPr lang="en-US" b="1" dirty="0"/>
              <a:t/>
            </a:r>
            <a:br>
              <a:rPr lang="en-US" b="1" dirty="0"/>
            </a:br>
            <a:r>
              <a:rPr lang="id-ID" b="1" dirty="0"/>
              <a:t>Rencana Kegiatan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415430" y="3808188"/>
            <a:ext cx="6216251" cy="1509807"/>
          </a:xfrm>
          <a:prstGeom prst="round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sz="2133" b="1" dirty="0">
                <a:solidFill>
                  <a:schemeClr val="tx1"/>
                </a:solidFill>
              </a:rPr>
              <a:t>R</a:t>
            </a:r>
            <a:r>
              <a:rPr lang="en-US" sz="2133" b="1" dirty="0" err="1">
                <a:solidFill>
                  <a:schemeClr val="tx1"/>
                </a:solidFill>
              </a:rPr>
              <a:t>encana</a:t>
            </a:r>
            <a:r>
              <a:rPr lang="id-ID" sz="2133" b="1" dirty="0">
                <a:solidFill>
                  <a:schemeClr val="tx1"/>
                </a:solidFill>
              </a:rPr>
              <a:t> program/kegiatan </a:t>
            </a:r>
            <a:r>
              <a:rPr lang="en-US" sz="2133" b="1" dirty="0" err="1">
                <a:solidFill>
                  <a:schemeClr val="tx1"/>
                </a:solidFill>
              </a:rPr>
              <a:t>untuk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peningkatan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cakupan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dan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integrasi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intervensi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gizi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pada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tahun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berjalan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dan</a:t>
            </a:r>
            <a:r>
              <a:rPr lang="en-US" sz="2133" b="1" dirty="0">
                <a:solidFill>
                  <a:schemeClr val="tx1"/>
                </a:solidFill>
              </a:rPr>
              <a:t>/</a:t>
            </a:r>
            <a:r>
              <a:rPr lang="en-US" sz="2133" b="1" dirty="0" err="1">
                <a:solidFill>
                  <a:schemeClr val="tx1"/>
                </a:solidFill>
              </a:rPr>
              <a:t>atau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satu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tahun</a:t>
            </a:r>
            <a:r>
              <a:rPr lang="en-US" sz="2133" b="1" dirty="0">
                <a:solidFill>
                  <a:schemeClr val="tx1"/>
                </a:solidFill>
              </a:rPr>
              <a:t> </a:t>
            </a:r>
            <a:r>
              <a:rPr lang="en-US" sz="2133" b="1" dirty="0" err="1">
                <a:solidFill>
                  <a:schemeClr val="tx1"/>
                </a:solidFill>
              </a:rPr>
              <a:t>mendatang</a:t>
            </a:r>
            <a:r>
              <a:rPr lang="en-US" sz="1920" b="1" dirty="0">
                <a:solidFill>
                  <a:schemeClr val="tx1"/>
                </a:solidFill>
              </a:rPr>
              <a:t>.</a:t>
            </a:r>
            <a:endParaRPr lang="id-ID" sz="1920" b="1" dirty="0">
              <a:solidFill>
                <a:schemeClr val="tx1"/>
              </a:solidFill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1130683" y="3794549"/>
            <a:ext cx="1994143" cy="1523446"/>
          </a:xfrm>
          <a:prstGeom prst="homePlate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987" b="1" dirty="0">
                <a:solidFill>
                  <a:schemeClr val="tx1"/>
                </a:solidFill>
              </a:rPr>
              <a:t>OUTPUT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15430" y="2019308"/>
            <a:ext cx="6216250" cy="1336111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sz="2987" b="1" dirty="0">
                <a:solidFill>
                  <a:schemeClr val="tx1"/>
                </a:solidFill>
              </a:rPr>
              <a:t>Hasil rekomendasi dari Aksi 1</a:t>
            </a:r>
          </a:p>
        </p:txBody>
      </p:sp>
      <p:sp>
        <p:nvSpPr>
          <p:cNvPr id="7" name="Pentagon 6"/>
          <p:cNvSpPr/>
          <p:nvPr/>
        </p:nvSpPr>
        <p:spPr>
          <a:xfrm>
            <a:off x="1142375" y="1952596"/>
            <a:ext cx="1994143" cy="1402822"/>
          </a:xfrm>
          <a:prstGeom prst="homePlat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2987" b="1" dirty="0">
                <a:solidFill>
                  <a:schemeClr val="tx1"/>
                </a:solidFill>
              </a:rPr>
              <a:t>Ruang lingkup</a:t>
            </a:r>
          </a:p>
        </p:txBody>
      </p:sp>
      <p:sp>
        <p:nvSpPr>
          <p:cNvPr id="8" name="Pentagon 7"/>
          <p:cNvSpPr/>
          <p:nvPr/>
        </p:nvSpPr>
        <p:spPr>
          <a:xfrm>
            <a:off x="1142375" y="5516530"/>
            <a:ext cx="1994143" cy="1392270"/>
          </a:xfrm>
          <a:prstGeom prst="homePlate">
            <a:avLst/>
          </a:prstGeom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133" b="1" dirty="0">
                <a:solidFill>
                  <a:schemeClr val="tx1"/>
                </a:solidFill>
              </a:rPr>
              <a:t>Penanggungjawab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395110" y="5540933"/>
            <a:ext cx="6236570" cy="1367866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id-ID" sz="2560" b="1" dirty="0">
                <a:solidFill>
                  <a:schemeClr val="tx1"/>
                </a:solidFill>
              </a:rPr>
              <a:t>BAPPEDA  (membentuk Tim pelaksana teknis antar OPD terkait)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D52233F6-DA0A-4891-9D3A-8E3BD13BA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494" y="21771"/>
            <a:ext cx="1219306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7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998" y="4456988"/>
            <a:ext cx="4230724" cy="2404803"/>
          </a:xfrm>
          <a:prstGeom prst="rect">
            <a:avLst/>
          </a:prstGeom>
        </p:spPr>
      </p:pic>
      <p:pic>
        <p:nvPicPr>
          <p:cNvPr id="10" name="Picture 22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Sasaran ProgramStunting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4937" y="4886537"/>
            <a:ext cx="6280142" cy="1248997"/>
          </a:xfrm>
          <a:prstGeom prst="rect">
            <a:avLst/>
          </a:prstGeom>
          <a:noFill/>
        </p:spPr>
        <p:txBody>
          <a:bodyPr wrap="square" lIns="93918" tIns="46959" rIns="93918" bIns="46959" rtlCol="0">
            <a:spAutoFit/>
          </a:bodyPr>
          <a:lstStyle/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Anak usia 25 – 59 Bulan</a:t>
            </a:r>
          </a:p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Remaja Putri</a:t>
            </a:r>
          </a:p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Wanita Usia Subur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00120" y="1694027"/>
            <a:ext cx="5441248" cy="4924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3918" tIns="46959" rIns="93918" bIns="46959" rtlCol="0">
            <a:spAutoFit/>
          </a:bodyPr>
          <a:lstStyle/>
          <a:p>
            <a:r>
              <a:rPr lang="id-ID" sz="2500" dirty="0">
                <a:latin typeface="Century Gothic" pitchFamily="34" charset="0"/>
              </a:rPr>
              <a:t>Kelompok Sasaran 1.000 HPK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42997" y="4195260"/>
            <a:ext cx="5298372" cy="4924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3918" tIns="46959" rIns="93918" bIns="46959" rtlCol="0">
            <a:spAutoFit/>
          </a:bodyPr>
          <a:lstStyle/>
          <a:p>
            <a:r>
              <a:rPr lang="id-ID" sz="2500" dirty="0">
                <a:latin typeface="Century Gothic" pitchFamily="34" charset="0"/>
              </a:rPr>
              <a:t>Kelompok Sasaran  Usia Lainnya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04937" y="2208239"/>
            <a:ext cx="6280142" cy="1248997"/>
          </a:xfrm>
          <a:prstGeom prst="rect">
            <a:avLst/>
          </a:prstGeom>
          <a:noFill/>
        </p:spPr>
        <p:txBody>
          <a:bodyPr wrap="square" lIns="93918" tIns="46959" rIns="93918" bIns="46959" rtlCol="0">
            <a:spAutoFit/>
          </a:bodyPr>
          <a:lstStyle/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Ibu Hamil</a:t>
            </a:r>
          </a:p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Ibu Menyusui</a:t>
            </a:r>
          </a:p>
          <a:p>
            <a:pPr marL="352193" indent="-352193">
              <a:buAutoNum type="arabicPeriod"/>
            </a:pPr>
            <a:r>
              <a:rPr lang="id-ID" sz="2500" dirty="0">
                <a:latin typeface="Century Gothic" pitchFamily="34" charset="0"/>
              </a:rPr>
              <a:t>Anak Usia 0 – 24 bulan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296" y="1656847"/>
            <a:ext cx="3593636" cy="238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028669" y="2361456"/>
            <a:ext cx="3771926" cy="114374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id-ID" sz="2800" dirty="0">
                <a:latin typeface="Century Gothic" pitchFamily="34" charset="0"/>
              </a:rPr>
              <a:t>Pencegahan </a:t>
            </a:r>
          </a:p>
        </p:txBody>
      </p:sp>
      <p:sp>
        <p:nvSpPr>
          <p:cNvPr id="37" name="Down Arrow 36"/>
          <p:cNvSpPr/>
          <p:nvPr/>
        </p:nvSpPr>
        <p:spPr>
          <a:xfrm>
            <a:off x="2606080" y="1929408"/>
            <a:ext cx="648072" cy="504056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757887" y="3945632"/>
            <a:ext cx="4296465" cy="15121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id-ID" sz="1600" dirty="0">
                <a:latin typeface="Century Gothic" pitchFamily="34" charset="0"/>
              </a:rPr>
              <a:t>Melaksanakan pendataan pada lokus diluar yang telah di tetapkan </a:t>
            </a:r>
          </a:p>
          <a:p>
            <a:pPr algn="ctr"/>
            <a:r>
              <a:rPr lang="id-ID" sz="1600" dirty="0">
                <a:latin typeface="Century Gothic" pitchFamily="34" charset="0"/>
              </a:rPr>
              <a:t>(</a:t>
            </a:r>
            <a:r>
              <a:rPr lang="en-US" sz="1600" dirty="0">
                <a:latin typeface="Century Gothic" pitchFamily="34" charset="0"/>
              </a:rPr>
              <a:t>6</a:t>
            </a:r>
            <a:r>
              <a:rPr lang="id-ID" sz="1600" dirty="0">
                <a:latin typeface="Century Gothic" pitchFamily="34" charset="0"/>
              </a:rPr>
              <a:t> Kecamatan)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484690" y="3958173"/>
            <a:ext cx="4682230" cy="157163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104498" tIns="52249" rIns="104498" bIns="52249" rtlCol="0" anchor="ctr"/>
          <a:lstStyle/>
          <a:p>
            <a:pPr marL="266700" indent="-266700">
              <a:buFont typeface="Wingdings" pitchFamily="2" charset="2"/>
              <a:buChar char="ü"/>
            </a:pPr>
            <a:r>
              <a:rPr lang="id-ID" sz="1600" dirty="0">
                <a:solidFill>
                  <a:schemeClr val="tx1"/>
                </a:solidFill>
                <a:latin typeface="Century Gothic" pitchFamily="34" charset="0"/>
              </a:rPr>
              <a:t>Survei </a:t>
            </a:r>
            <a:r>
              <a:rPr lang="en-GB" sz="1600" i="1" dirty="0">
                <a:solidFill>
                  <a:schemeClr val="tx1"/>
                </a:solidFill>
                <a:latin typeface="Century Gothic" pitchFamily="34" charset="0"/>
              </a:rPr>
              <a:t>b</a:t>
            </a:r>
            <a:r>
              <a:rPr lang="id-ID" sz="1600" i="1" dirty="0">
                <a:solidFill>
                  <a:schemeClr val="tx1"/>
                </a:solidFill>
                <a:latin typeface="Century Gothic" pitchFamily="34" charset="0"/>
              </a:rPr>
              <a:t>y Name </a:t>
            </a:r>
            <a:r>
              <a:rPr lang="en-GB" sz="1600" i="1" dirty="0">
                <a:solidFill>
                  <a:schemeClr val="tx1"/>
                </a:solidFill>
                <a:latin typeface="Century Gothic" pitchFamily="34" charset="0"/>
              </a:rPr>
              <a:t>b</a:t>
            </a:r>
            <a:r>
              <a:rPr lang="id-ID" sz="1600" i="1" dirty="0">
                <a:solidFill>
                  <a:schemeClr val="tx1"/>
                </a:solidFill>
                <a:latin typeface="Century Gothic" pitchFamily="34" charset="0"/>
              </a:rPr>
              <a:t>y Adress</a:t>
            </a:r>
            <a:r>
              <a:rPr lang="id-ID" sz="1600" dirty="0">
                <a:solidFill>
                  <a:schemeClr val="tx1"/>
                </a:solidFill>
                <a:latin typeface="Century Gothic" pitchFamily="34" charset="0"/>
              </a:rPr>
              <a:t> terhadap </a:t>
            </a: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lukus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GB" sz="1600" i="1" dirty="0">
                <a:solidFill>
                  <a:schemeClr val="tx1"/>
                </a:solidFill>
                <a:latin typeface="Century Gothic" pitchFamily="34" charset="0"/>
              </a:rPr>
              <a:t>Stunting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18 </a:t>
            </a: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Desa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tahun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2021.</a:t>
            </a:r>
            <a:endParaRPr lang="id-ID" sz="1600" dirty="0">
              <a:solidFill>
                <a:schemeClr val="tx1"/>
              </a:solidFill>
              <a:latin typeface="Century Gothic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id-ID" sz="1600" dirty="0">
                <a:solidFill>
                  <a:schemeClr val="tx1"/>
                </a:solidFill>
                <a:latin typeface="Century Gothic" pitchFamily="34" charset="0"/>
              </a:rPr>
              <a:t>Melakukan Aksi Nyata terhadap 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b</a:t>
            </a:r>
            <a:r>
              <a:rPr lang="id-ID" sz="1600" i="1" dirty="0">
                <a:solidFill>
                  <a:schemeClr val="tx1"/>
                </a:solidFill>
                <a:latin typeface="Century Gothic" pitchFamily="34" charset="0"/>
              </a:rPr>
              <a:t>y Name </a:t>
            </a:r>
            <a:r>
              <a:rPr lang="en-GB" sz="1600" i="1" dirty="0">
                <a:solidFill>
                  <a:schemeClr val="tx1"/>
                </a:solidFill>
                <a:latin typeface="Century Gothic" pitchFamily="34" charset="0"/>
              </a:rPr>
              <a:t>b</a:t>
            </a:r>
            <a:r>
              <a:rPr lang="id-ID" sz="1600" i="1" dirty="0">
                <a:solidFill>
                  <a:schemeClr val="tx1"/>
                </a:solidFill>
                <a:latin typeface="Century Gothic" pitchFamily="34" charset="0"/>
              </a:rPr>
              <a:t>y Adress</a:t>
            </a:r>
            <a:endParaRPr lang="en-GB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Koordinasi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Lintas</a:t>
            </a:r>
            <a:r>
              <a:rPr lang="en-GB" sz="1600" dirty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GB" sz="1600" dirty="0" err="1">
                <a:solidFill>
                  <a:schemeClr val="tx1"/>
                </a:solidFill>
                <a:latin typeface="Century Gothic" pitchFamily="34" charset="0"/>
              </a:rPr>
              <a:t>Sektor</a:t>
            </a:r>
            <a:endParaRPr lang="id-ID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3" name="Picture 22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13" name="Rounded Rectangle 12"/>
          <p:cNvSpPr/>
          <p:nvPr/>
        </p:nvSpPr>
        <p:spPr>
          <a:xfrm>
            <a:off x="1752600" y="6105872"/>
            <a:ext cx="7696200" cy="6480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id-ID" sz="2000" b="1" dirty="0">
                <a:latin typeface="Century Gothic" pitchFamily="34" charset="0"/>
              </a:rPr>
              <a:t>Terintegrasi dalam RPJMD dan RKPD Kab. </a:t>
            </a:r>
            <a:r>
              <a:rPr lang="en-US" sz="2000" b="1" dirty="0" err="1">
                <a:latin typeface="Century Gothic" pitchFamily="34" charset="0"/>
              </a:rPr>
              <a:t>Teluk</a:t>
            </a:r>
            <a:r>
              <a:rPr lang="en-US" sz="2000" b="1" dirty="0">
                <a:latin typeface="Century Gothic" pitchFamily="34" charset="0"/>
              </a:rPr>
              <a:t> Bintuni</a:t>
            </a:r>
            <a:endParaRPr lang="id-ID" sz="2000" b="1" dirty="0">
              <a:latin typeface="Century Gothic" pitchFamily="34" charset="0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2534072" y="3513584"/>
            <a:ext cx="648072" cy="432048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Down Arrow 32"/>
          <p:cNvSpPr/>
          <p:nvPr/>
        </p:nvSpPr>
        <p:spPr>
          <a:xfrm>
            <a:off x="7430616" y="3369568"/>
            <a:ext cx="648072" cy="504056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5" name="Straight Connector 34"/>
          <p:cNvCxnSpPr/>
          <p:nvPr/>
        </p:nvCxnSpPr>
        <p:spPr>
          <a:xfrm>
            <a:off x="2822104" y="1929408"/>
            <a:ext cx="50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own Arrow 35"/>
          <p:cNvSpPr/>
          <p:nvPr/>
        </p:nvSpPr>
        <p:spPr>
          <a:xfrm>
            <a:off x="7358608" y="1929408"/>
            <a:ext cx="648072" cy="504056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/>
          <p:cNvSpPr/>
          <p:nvPr/>
        </p:nvSpPr>
        <p:spPr>
          <a:xfrm>
            <a:off x="5272086" y="2433464"/>
            <a:ext cx="4972085" cy="100982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04498" tIns="52249" rIns="104498" bIns="52249" rtlCol="0" anchor="ctr"/>
          <a:lstStyle/>
          <a:p>
            <a:pPr algn="ctr"/>
            <a:r>
              <a:rPr lang="id-ID" sz="2800" dirty="0">
                <a:latin typeface="Century Gothic" pitchFamily="34" charset="0"/>
              </a:rPr>
              <a:t>Penanggulangan </a:t>
            </a:r>
          </a:p>
        </p:txBody>
      </p:sp>
      <p:sp>
        <p:nvSpPr>
          <p:cNvPr id="38" name="Down Arrow 37"/>
          <p:cNvSpPr/>
          <p:nvPr/>
        </p:nvSpPr>
        <p:spPr>
          <a:xfrm rot="10800000">
            <a:off x="2606079" y="5529808"/>
            <a:ext cx="648072" cy="504056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Down Arrow 38"/>
          <p:cNvSpPr/>
          <p:nvPr/>
        </p:nvSpPr>
        <p:spPr>
          <a:xfrm rot="10800000">
            <a:off x="7430617" y="5529808"/>
            <a:ext cx="648072" cy="504056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589856" y="633264"/>
            <a:ext cx="9875520" cy="1219200"/>
          </a:xfrm>
          <a:prstGeom prst="rect">
            <a:avLst/>
          </a:prstGeom>
        </p:spPr>
        <p:txBody>
          <a:bodyPr vert="horz" lIns="104498" tIns="52249" rIns="104498" bIns="52249" rtlCol="0" anchor="ctr">
            <a:noAutofit/>
          </a:bodyPr>
          <a:lstStyle/>
          <a:p>
            <a:pPr marL="0" marR="0" lvl="0" indent="0" algn="ctr" defTabSz="104497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Kebijakan</a:t>
            </a:r>
            <a:r>
              <a:rPr kumimoji="0" lang="id-ID" sz="3000" b="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</a:t>
            </a:r>
            <a:r>
              <a:rPr kumimoji="0" lang="id-ID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Pencegahan dan </a:t>
            </a:r>
          </a:p>
          <a:p>
            <a:pPr marL="0" marR="0" lvl="0" indent="0" algn="ctr" defTabSz="1044976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penanggulangan</a:t>
            </a:r>
            <a:r>
              <a:rPr kumimoji="0" lang="id-ID" sz="3000" b="0" i="0" u="none" strike="noStrike" kern="1200" cap="none" spc="0" normalizeH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 </a:t>
            </a:r>
            <a:r>
              <a:rPr kumimoji="0" lang="id-ID" sz="3000" b="0" i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Stunting</a:t>
            </a:r>
            <a:r>
              <a:rPr kumimoji="0" lang="id-ID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/>
            </a:r>
            <a:br>
              <a:rPr kumimoji="0" lang="id-ID" sz="3000" b="0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</a:br>
            <a:endParaRPr kumimoji="0" lang="id-ID" sz="30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85800" y="2289448"/>
          <a:ext cx="10772812" cy="4557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2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05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932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031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028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0741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18578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839822">
                <a:tc gridSpan="2">
                  <a:txBody>
                    <a:bodyPr/>
                    <a:lstStyle/>
                    <a:p>
                      <a:pPr algn="ctr"/>
                      <a:r>
                        <a:rPr lang="id-ID" sz="1600" dirty="0">
                          <a:latin typeface="Century Gothic" pitchFamily="34" charset="0"/>
                        </a:rPr>
                        <a:t>KELOMPOK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SASARAN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600" dirty="0">
                          <a:latin typeface="Century Gothic" pitchFamily="34" charset="0"/>
                        </a:rPr>
                        <a:t>INTERVENSI PRIORITAS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d-ID" sz="1600" dirty="0">
                          <a:latin typeface="Century Gothic" pitchFamily="34" charset="0"/>
                        </a:rPr>
                        <a:t>INTERVENSI PENDUKUNG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id-ID" sz="1600" dirty="0">
                          <a:latin typeface="Century Gothic" pitchFamily="34" charset="0"/>
                        </a:rPr>
                        <a:t>INTERVENSI PRIORITAS SESUAI KONDISI TERTENTU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170">
                <a:tc gridSpan="7">
                  <a:txBody>
                    <a:bodyPr/>
                    <a:lstStyle/>
                    <a:p>
                      <a:r>
                        <a:rPr lang="id-ID" sz="18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Kelompok</a:t>
                      </a:r>
                      <a:r>
                        <a:rPr lang="id-ID" sz="1800" b="1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Sasaran 1.000 HPK</a:t>
                      </a:r>
                      <a:endParaRPr lang="id-ID" sz="1800" b="1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91665" marR="91665" marT="48768" marB="48768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9822">
                <a:tc>
                  <a:txBody>
                    <a:bodyPr/>
                    <a:lstStyle/>
                    <a:p>
                      <a:r>
                        <a:rPr lang="id-ID" sz="1600" dirty="0">
                          <a:latin typeface="Century Gothic" pitchFamily="34" charset="0"/>
                        </a:rPr>
                        <a:t>Ibu Hamil</a:t>
                      </a:r>
                    </a:p>
                  </a:txBody>
                  <a:tcPr marL="91665" marR="91665" marT="48768" marB="48768"/>
                </a:tc>
                <a:tc gridSpan="3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Pemberian makanan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bagi ibu hamil dari kelompok miskin/KEK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Suplementasi tablet tambah darah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Suplementasi kalsium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Pemeriksaan kehamilan</a:t>
                      </a:r>
                    </a:p>
                  </a:txBody>
                  <a:tcPr marL="91665" marR="91665" marT="48768" marB="48768"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Perlindungan dari malaria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Pencegahan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HIV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73110">
                <a:tc>
                  <a:txBody>
                    <a:bodyPr/>
                    <a:lstStyle/>
                    <a:p>
                      <a:r>
                        <a:rPr lang="id-ID" sz="1600" dirty="0">
                          <a:latin typeface="Century Gothic" pitchFamily="34" charset="0"/>
                        </a:rPr>
                        <a:t>Ibu Menyusui dan anak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usia 0 – 24 bulan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 gridSpan="3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Promosi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dan konseling menyusui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Promosi dan konseling pemberian makanan bayi dan anak (PMBA)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Tata laksana gizi buruk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Pemberian makanan tambahan pemulihan bagi anak kurus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Pemantauan dan promosi pertumbuhan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dirty="0">
                          <a:latin typeface="Century Gothic" pitchFamily="34" charset="0"/>
                        </a:rPr>
                        <a:t>Suplementasi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 kapsul vitamin 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Suplemen taburia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Imunisasi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Suplementasi zink utk pengobatan diare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600" baseline="0" dirty="0">
                          <a:latin typeface="Century Gothic" pitchFamily="34" charset="0"/>
                        </a:rPr>
                        <a:t>Manajemen terpadu balita sakit (MTBS)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6700" indent="-266700"/>
                      <a:r>
                        <a:rPr lang="id-ID" sz="1600" dirty="0">
                          <a:latin typeface="Century Gothic" pitchFamily="34" charset="0"/>
                        </a:rPr>
                        <a:t>* </a:t>
                      </a:r>
                      <a:r>
                        <a:rPr lang="id-ID" sz="1600" kern="1200" dirty="0">
                          <a:solidFill>
                            <a:schemeClr val="dk1"/>
                          </a:solidFill>
                          <a:latin typeface="Century Gothic" pitchFamily="34" charset="0"/>
                          <a:ea typeface="+mn-ea"/>
                          <a:cs typeface="+mn-cs"/>
                        </a:rPr>
                        <a:t>   </a:t>
                      </a:r>
                      <a:r>
                        <a:rPr lang="id-ID" sz="1600" dirty="0">
                          <a:latin typeface="Century Gothic" pitchFamily="34" charset="0"/>
                        </a:rPr>
                        <a:t>Pencegahan</a:t>
                      </a:r>
                      <a:r>
                        <a:rPr lang="id-ID" sz="1600" baseline="0" dirty="0">
                          <a:latin typeface="Century Gothic" pitchFamily="34" charset="0"/>
                        </a:rPr>
                        <a:t> kecacingan</a:t>
                      </a:r>
                      <a:endParaRPr lang="id-ID" sz="16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741984" y="7772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Kebijakan Intervensi </a:t>
            </a:r>
            <a:r>
              <a:rPr lang="id-ID" sz="2400" b="1" dirty="0">
                <a:solidFill>
                  <a:srgbClr val="FF0000"/>
                </a:solidFill>
                <a:latin typeface="Century Gothic" pitchFamily="34" charset="0"/>
              </a:rPr>
              <a:t>Gizi Spesifik </a:t>
            </a:r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Percepatan Penurunan </a:t>
            </a:r>
            <a:r>
              <a:rPr lang="id-ID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Stunting</a:t>
            </a:r>
          </a:p>
        </p:txBody>
      </p:sp>
    </p:spTree>
    <p:extLst>
      <p:ext uri="{BB962C8B-B14F-4D97-AF65-F5344CB8AC3E}">
        <p14:creationId xmlns:p14="http://schemas.microsoft.com/office/powerpoint/2010/main" val="125893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41984" y="7772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Kebijakan Intervensi Gizi Spesifik Percepatan Penurunan </a:t>
            </a:r>
            <a:r>
              <a:rPr lang="id-ID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Stunting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" y="1929408"/>
          <a:ext cx="10972799" cy="5088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87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076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KELOMPOK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SASARAN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INTERVENSI PRIORITAS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INTERVENSI PENDUKUNG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INTERVENSI PRIORITAS SESUAI KONDISI TERTENTU</a:t>
                      </a:r>
                    </a:p>
                  </a:txBody>
                  <a:tcPr marL="91665" marR="91665" marT="48768" marB="48768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7194">
                <a:tc gridSpan="4">
                  <a:txBody>
                    <a:bodyPr/>
                    <a:lstStyle/>
                    <a:p>
                      <a:r>
                        <a:rPr lang="id-ID" sz="1900" b="1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Kelompok</a:t>
                      </a:r>
                      <a:r>
                        <a:rPr lang="id-ID" sz="1900" b="1" baseline="0" dirty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Sasaran  Usia Lainnya</a:t>
                      </a:r>
                      <a:endParaRPr lang="id-ID" sz="1900" b="1" dirty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 marL="91665" marR="91665" marT="48768" marB="48768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Remaja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Putri dan wanita usia subur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Suplementasi tablet tambah darah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31008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Anak 24 – 59 bulan</a:t>
                      </a: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Tata laksana gizi buruk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Pemberian makanan tambahan pemulihan bagi anak kurus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Pemantauan dan promosi pertumbuhan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Suplementasi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 kapsul vitamin 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Suplemen taburia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Suplementasi zink utk pengobatan diare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Manajemen terpadu balita sakit (MTBS)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* Pencegahan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kecacingan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9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41984" y="7772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Kebijakan Intervensi </a:t>
            </a:r>
            <a:r>
              <a:rPr lang="id-ID" sz="2400" b="1" dirty="0">
                <a:solidFill>
                  <a:srgbClr val="FF0000"/>
                </a:solidFill>
                <a:latin typeface="Century Gothic" pitchFamily="34" charset="0"/>
              </a:rPr>
              <a:t>Gizi Sensitif </a:t>
            </a:r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Percepatan Penurunan </a:t>
            </a:r>
            <a:r>
              <a:rPr lang="id-ID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Stunting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857400"/>
          <a:ext cx="10972800" cy="532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43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73218"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JENIS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INTERVENSI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PROGRAM/KEGIATAN INTERVENSI</a:t>
                      </a:r>
                    </a:p>
                  </a:txBody>
                  <a:tcPr marL="91665" marR="91665" marT="48768" marB="48768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73218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Peningkatan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penyediaan air minum dan sanitasi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Akses air minum yang aman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Akses sanitasi yang layak</a:t>
                      </a: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37649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Peningkatan akses dan kualitas pelayanan gizi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dan kesehatan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Akses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pelayanan Keluarga Berencana (KB)</a:t>
                      </a:r>
                      <a:r>
                        <a:rPr lang="en-GB" sz="1900" baseline="0" dirty="0">
                          <a:latin typeface="Century Gothic" pitchFamily="34" charset="0"/>
                        </a:rPr>
                        <a:t> </a:t>
                      </a:r>
                      <a:r>
                        <a:rPr lang="en-GB" sz="1900" baseline="0" dirty="0" err="1">
                          <a:latin typeface="Century Gothic" pitchFamily="34" charset="0"/>
                        </a:rPr>
                        <a:t>Pembentukan</a:t>
                      </a:r>
                      <a:r>
                        <a:rPr lang="en-GB" sz="1900" baseline="0" dirty="0">
                          <a:latin typeface="Century Gothic" pitchFamily="34" charset="0"/>
                        </a:rPr>
                        <a:t> </a:t>
                      </a:r>
                      <a:r>
                        <a:rPr lang="en-GB" sz="1900" baseline="0" dirty="0" err="1">
                          <a:latin typeface="Century Gothic" pitchFamily="34" charset="0"/>
                        </a:rPr>
                        <a:t>Desa</a:t>
                      </a:r>
                      <a:r>
                        <a:rPr lang="en-GB" sz="1900" baseline="0" dirty="0">
                          <a:latin typeface="Century Gothic" pitchFamily="34" charset="0"/>
                        </a:rPr>
                        <a:t> </a:t>
                      </a:r>
                      <a:r>
                        <a:rPr lang="en-GB" sz="1900" baseline="0" dirty="0" err="1">
                          <a:latin typeface="Century Gothic" pitchFamily="34" charset="0"/>
                        </a:rPr>
                        <a:t>Kampung</a:t>
                      </a:r>
                      <a:r>
                        <a:rPr lang="en-GB" sz="1900" baseline="0" dirty="0">
                          <a:latin typeface="Century Gothic" pitchFamily="34" charset="0"/>
                        </a:rPr>
                        <a:t> KB</a:t>
                      </a:r>
                      <a:endParaRPr lang="id-ID" sz="1900" baseline="0" dirty="0">
                        <a:latin typeface="Century Gothic" pitchFamily="34" charset="0"/>
                      </a:endParaRP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Akses Jaminan Kesehatan (JKN)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Akses bantuan uang tunai untuk kelurga miskin (PKH)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44506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Peningkatan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kesadaran, komitmen, dan praktik pengasuhan dan gizi ibu dan anak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Penyebarluasan informasi melaui berbagai media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Penyediaan konseling perubahan perilaku antar pribadi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Penyediaan konselling pengasuhan untuk orang tua 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24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41984" y="7772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Kebijakan Intervensi </a:t>
            </a:r>
            <a:r>
              <a:rPr lang="id-ID" sz="2400" b="1" dirty="0">
                <a:solidFill>
                  <a:srgbClr val="FF0000"/>
                </a:solidFill>
                <a:latin typeface="Century Gothic" pitchFamily="34" charset="0"/>
              </a:rPr>
              <a:t>Gizi Sensitif </a:t>
            </a:r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Percepatan Penurunan </a:t>
            </a:r>
            <a:r>
              <a:rPr lang="id-ID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Stunting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2001416"/>
          <a:ext cx="10972800" cy="5253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436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084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15170"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JENIS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INTERVENSI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900" dirty="0">
                          <a:latin typeface="Century Gothic" pitchFamily="34" charset="0"/>
                        </a:rPr>
                        <a:t>PROGRAM/KEGIATAN INTERVENSI</a:t>
                      </a:r>
                    </a:p>
                  </a:txBody>
                  <a:tcPr marL="91665" marR="91665" marT="48768" marB="48768" anchor="ctr"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64013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Peningkatan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kesadaran, komitmen, dan praktik pengasuhan dan gizi ibu dan anak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Penyediaan akses Pendidikan Anak Usia Dini (PAUD), promosi stimulasi anak usia dini, dan pemantauan tumbuh-kembang anak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Penyediaan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konseling kesehatan dan reproduksi untuk remaja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Pemberdayaan perempuan dan perlindungan anak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64013">
                <a:tc>
                  <a:txBody>
                    <a:bodyPr/>
                    <a:lstStyle/>
                    <a:p>
                      <a:r>
                        <a:rPr lang="id-ID" sz="1900" dirty="0">
                          <a:latin typeface="Century Gothic" pitchFamily="34" charset="0"/>
                        </a:rPr>
                        <a:t>Peningkatan akses pangan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bergizi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dirty="0">
                          <a:latin typeface="Century Gothic" pitchFamily="34" charset="0"/>
                        </a:rPr>
                        <a:t>Akses bantuan pangan non</a:t>
                      </a:r>
                      <a:r>
                        <a:rPr lang="id-ID" sz="1900" baseline="0" dirty="0">
                          <a:latin typeface="Century Gothic" pitchFamily="34" charset="0"/>
                        </a:rPr>
                        <a:t> tunai (BPNT) untuk keluarga kurang mampu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Akses fortifikasi bahan pangan utama (garam, tepung teriguu, minyak goreng)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Akses kegiatan Kawasan Rumah Pangan Lestari (KRPL)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id-ID" sz="1900" baseline="0" dirty="0">
                          <a:latin typeface="Century Gothic" pitchFamily="34" charset="0"/>
                        </a:rPr>
                        <a:t>Penguatan regulasi mengenai label dan iklan pangan</a:t>
                      </a:r>
                      <a:endParaRPr lang="id-ID" sz="1900" dirty="0">
                        <a:latin typeface="Century Gothic" pitchFamily="34" charset="0"/>
                      </a:endParaRPr>
                    </a:p>
                  </a:txBody>
                  <a:tcPr marL="91665" marR="91665" marT="48768" marB="4876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017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741984" y="777280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Kebijakan Perencanaan dan Pengganggaran Penurunan </a:t>
            </a:r>
            <a:r>
              <a:rPr lang="id-ID" sz="2400" b="1" i="1" dirty="0">
                <a:solidFill>
                  <a:schemeClr val="tx2">
                    <a:lumMod val="60000"/>
                    <a:lumOff val="40000"/>
                  </a:schemeClr>
                </a:solidFill>
                <a:latin typeface="Century Gothic" pitchFamily="34" charset="0"/>
              </a:rPr>
              <a:t>Stunting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302" y="1939346"/>
            <a:ext cx="10052900" cy="3267948"/>
          </a:xfrm>
          <a:prstGeom prst="rect">
            <a:avLst/>
          </a:prstGeom>
          <a:noFill/>
        </p:spPr>
        <p:txBody>
          <a:bodyPr wrap="square" lIns="93918" tIns="46959" rIns="93918" bIns="46959" rtlCol="0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lphaLcPeriod"/>
            </a:pPr>
            <a:r>
              <a:rPr lang="id-ID" sz="2000" dirty="0">
                <a:latin typeface="Century Gothic" pitchFamily="34" charset="0"/>
              </a:rPr>
              <a:t>Pemantauan secara terpadu sebagai sarana untuk berkoordinasi dan melakukan penyesuaian-penyesuaian pelaksanaan program  guna meningkatkan kualitas intervensi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eriod"/>
            </a:pPr>
            <a:r>
              <a:rPr lang="id-ID" sz="2000" dirty="0">
                <a:latin typeface="Century Gothic" pitchFamily="34" charset="0"/>
              </a:rPr>
              <a:t>Sistem manajeman data yang baik untuk mengukur hasil-hasil pelaksanaan kegiatan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lphaLcPeriod"/>
            </a:pPr>
            <a:r>
              <a:rPr lang="id-ID" sz="2000" dirty="0">
                <a:latin typeface="Century Gothic" pitchFamily="34" charset="0"/>
              </a:rPr>
              <a:t>Hasil evaluasi kinerja digunakan sebagai dasar perencanaan dan penganggaran tahun berikutnya</a:t>
            </a:r>
            <a:r>
              <a:rPr lang="en-GB" sz="2000" dirty="0">
                <a:latin typeface="Century Gothic" pitchFamily="34" charset="0"/>
              </a:rPr>
              <a:t>.</a:t>
            </a:r>
            <a:endParaRPr lang="id-ID" sz="2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54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5" name="TextBox 3104">
            <a:extLst>
              <a:ext uri="{FF2B5EF4-FFF2-40B4-BE49-F238E27FC236}">
                <a16:creationId xmlns:a16="http://schemas.microsoft.com/office/drawing/2014/main" xmlns="" id="{DF7821E9-C498-403C-AE1D-F5A6936F591D}"/>
              </a:ext>
            </a:extLst>
          </p:cNvPr>
          <p:cNvSpPr txBox="1"/>
          <p:nvPr/>
        </p:nvSpPr>
        <p:spPr>
          <a:xfrm>
            <a:off x="5414392" y="4449688"/>
            <a:ext cx="99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21" name="Donut 24">
            <a:extLst>
              <a:ext uri="{FF2B5EF4-FFF2-40B4-BE49-F238E27FC236}">
                <a16:creationId xmlns:a16="http://schemas.microsoft.com/office/drawing/2014/main" xmlns="" id="{585D5B74-B1B5-469D-A247-9FF7DB862445}"/>
              </a:ext>
            </a:extLst>
          </p:cNvPr>
          <p:cNvSpPr/>
          <p:nvPr/>
        </p:nvSpPr>
        <p:spPr>
          <a:xfrm>
            <a:off x="5702424" y="3657600"/>
            <a:ext cx="523213" cy="62515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3" name="Picture 32" descr="10 Desa Ini Jadi Fokus Pemkab Bogor Tangani Stun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3912" y="417240"/>
            <a:ext cx="9326880" cy="1568027"/>
          </a:xfrm>
        </p:spPr>
        <p:txBody>
          <a:bodyPr>
            <a:normAutofit/>
          </a:bodyPr>
          <a:lstStyle/>
          <a:p>
            <a:r>
              <a:rPr lang="id-ID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Program Prioritas Pencegahan dan Penanggulangan </a:t>
            </a:r>
            <a:r>
              <a:rPr lang="id-ID" sz="3600" i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Stunting</a:t>
            </a:r>
            <a:r>
              <a:rPr lang="id-ID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0" y="2217440"/>
          <a:ext cx="10972800" cy="5002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2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8041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651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51129">
                <a:tc>
                  <a:txBody>
                    <a:bodyPr/>
                    <a:lstStyle/>
                    <a:p>
                      <a:r>
                        <a:rPr lang="id-ID" sz="2200" dirty="0">
                          <a:latin typeface="Century Gothic" pitchFamily="34" charset="0"/>
                        </a:rPr>
                        <a:t>No.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200" dirty="0">
                          <a:latin typeface="Century Gothic" pitchFamily="34" charset="0"/>
                        </a:rPr>
                        <a:t>OPD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200" dirty="0">
                          <a:latin typeface="Century Gothic" pitchFamily="34" charset="0"/>
                        </a:rPr>
                        <a:t>Program  prioritas</a:t>
                      </a: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034">
                <a:tc>
                  <a:txBody>
                    <a:bodyPr/>
                    <a:lstStyle/>
                    <a:p>
                      <a:pPr algn="ctr"/>
                      <a:r>
                        <a:rPr lang="id-ID" sz="1800" dirty="0">
                          <a:latin typeface="Century Gothic" pitchFamily="34" charset="0"/>
                        </a:rPr>
                        <a:t>1.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1800" dirty="0">
                          <a:latin typeface="Century Gothic" pitchFamily="34" charset="0"/>
                        </a:rPr>
                        <a:t>Dinas PMD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1800" dirty="0">
                          <a:latin typeface="Century Gothic" pitchFamily="34" charset="0"/>
                        </a:rPr>
                        <a:t>Memberikan Intruksi kepala Kepala desa untuk</a:t>
                      </a:r>
                      <a:r>
                        <a:rPr lang="id-ID" sz="1800" baseline="0" dirty="0">
                          <a:latin typeface="Century Gothic" pitchFamily="34" charset="0"/>
                        </a:rPr>
                        <a:t> pembiayaan pembangunan </a:t>
                      </a:r>
                      <a:r>
                        <a:rPr lang="id-ID" sz="1800" dirty="0">
                          <a:latin typeface="Century Gothic" pitchFamily="34" charset="0"/>
                        </a:rPr>
                        <a:t>sarana prasarana dasar masyarakat (air minum, Jamban Sehat/MCK,</a:t>
                      </a:r>
                      <a:r>
                        <a:rPr lang="id-ID" sz="1800" baseline="0" dirty="0">
                          <a:latin typeface="Century Gothic" pitchFamily="34" charset="0"/>
                        </a:rPr>
                        <a:t> sanitasi, Posyandu)</a:t>
                      </a:r>
                      <a:endParaRPr lang="id-ID" sz="18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5034">
                <a:tc>
                  <a:txBody>
                    <a:bodyPr/>
                    <a:lstStyle/>
                    <a:p>
                      <a:pPr algn="ctr"/>
                      <a:r>
                        <a:rPr lang="id-ID" sz="1800" dirty="0">
                          <a:latin typeface="Century Gothic" pitchFamily="34" charset="0"/>
                        </a:rPr>
                        <a:t>2.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1800" dirty="0">
                          <a:latin typeface="Century Gothic" pitchFamily="34" charset="0"/>
                        </a:rPr>
                        <a:t>Dinas PRKP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dirty="0">
                          <a:latin typeface="Century Gothic" pitchFamily="34" charset="0"/>
                        </a:rPr>
                        <a:t>Pembangunan</a:t>
                      </a:r>
                      <a:r>
                        <a:rPr lang="id-ID" sz="1800" baseline="0" dirty="0">
                          <a:latin typeface="Century Gothic" pitchFamily="34" charset="0"/>
                        </a:rPr>
                        <a:t> sarana air bersih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Pembangunan MCK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Pembangunan Sanitasi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Pembangunan darinase permukiman</a:t>
                      </a:r>
                      <a:endParaRPr lang="id-ID" sz="18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53645">
                <a:tc>
                  <a:txBody>
                    <a:bodyPr/>
                    <a:lstStyle/>
                    <a:p>
                      <a:pPr algn="ctr"/>
                      <a:r>
                        <a:rPr lang="id-ID" sz="1800" dirty="0">
                          <a:latin typeface="Century Gothic" pitchFamily="34" charset="0"/>
                        </a:rPr>
                        <a:t>3. 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1800" dirty="0">
                          <a:latin typeface="Century Gothic" pitchFamily="34" charset="0"/>
                        </a:rPr>
                        <a:t>Dinas Kesehatan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dirty="0">
                          <a:latin typeface="Century Gothic" pitchFamily="34" charset="0"/>
                        </a:rPr>
                        <a:t>Pemberian makanan</a:t>
                      </a:r>
                      <a:r>
                        <a:rPr lang="id-ID" sz="1800" baseline="0" dirty="0">
                          <a:latin typeface="Century Gothic" pitchFamily="34" charset="0"/>
                        </a:rPr>
                        <a:t> tambahan dan vitamin untuk ibu hamil, bayi dan balita yang mengalami permalahan gizi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Peningkatan Pelayanan Kesehatan  ibu hamil, bayi dan balita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Pemberian Imunisasi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 Aktifasi posyandu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1800" baseline="0" dirty="0">
                          <a:latin typeface="Century Gothic" pitchFamily="34" charset="0"/>
                        </a:rPr>
                        <a:t>Penyuluhan pola asuh anak, PHBS, GERMAS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id-ID" sz="1800" dirty="0">
                          <a:latin typeface="Century Gothic" pitchFamily="34" charset="0"/>
                        </a:rPr>
                        <a:t>Bantuan Langsung mandiri (Pembuatan Jamban Sehat)  Kementerian</a:t>
                      </a:r>
                      <a:r>
                        <a:rPr lang="id-ID" sz="1800" baseline="0" dirty="0">
                          <a:latin typeface="Century Gothic" pitchFamily="34" charset="0"/>
                        </a:rPr>
                        <a:t> Kesehatan </a:t>
                      </a:r>
                      <a:endParaRPr lang="id-ID" sz="18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45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5" name="TextBox 3104">
            <a:extLst>
              <a:ext uri="{FF2B5EF4-FFF2-40B4-BE49-F238E27FC236}">
                <a16:creationId xmlns:a16="http://schemas.microsoft.com/office/drawing/2014/main" xmlns="" id="{DF7821E9-C498-403C-AE1D-F5A6936F591D}"/>
              </a:ext>
            </a:extLst>
          </p:cNvPr>
          <p:cNvSpPr txBox="1"/>
          <p:nvPr/>
        </p:nvSpPr>
        <p:spPr>
          <a:xfrm>
            <a:off x="5414392" y="4449688"/>
            <a:ext cx="99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21" name="Donut 24">
            <a:extLst>
              <a:ext uri="{FF2B5EF4-FFF2-40B4-BE49-F238E27FC236}">
                <a16:creationId xmlns:a16="http://schemas.microsoft.com/office/drawing/2014/main" xmlns="" id="{585D5B74-B1B5-469D-A247-9FF7DB862445}"/>
              </a:ext>
            </a:extLst>
          </p:cNvPr>
          <p:cNvSpPr/>
          <p:nvPr/>
        </p:nvSpPr>
        <p:spPr>
          <a:xfrm>
            <a:off x="5702424" y="3657600"/>
            <a:ext cx="523213" cy="625152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3" name="Picture 32" descr="10 Desa Ini Jadi Fokus Pemkab Bogor Tangani Stun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0683" cy="1970683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3912" y="417240"/>
            <a:ext cx="9326880" cy="1568027"/>
          </a:xfrm>
        </p:spPr>
        <p:txBody>
          <a:bodyPr>
            <a:normAutofit/>
          </a:bodyPr>
          <a:lstStyle/>
          <a:p>
            <a:r>
              <a:rPr lang="id-ID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Program Prioritas Pencegahan dan Penanggulangan </a:t>
            </a:r>
            <a:r>
              <a:rPr lang="id-ID" sz="3600" i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Stunting</a:t>
            </a:r>
            <a:r>
              <a:rPr lang="id-ID" sz="3600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 </a:t>
            </a:r>
            <a:endParaRPr lang="en-US" sz="3600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024" y="6059"/>
            <a:ext cx="8888048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0" y="1996712"/>
          <a:ext cx="10972800" cy="518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72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24549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000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88534">
                <a:tc>
                  <a:txBody>
                    <a:bodyPr/>
                    <a:lstStyle/>
                    <a:p>
                      <a:r>
                        <a:rPr lang="id-ID" sz="2000" dirty="0">
                          <a:latin typeface="Century Gothic" pitchFamily="34" charset="0"/>
                        </a:rPr>
                        <a:t>No.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OPD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Program  prioritas</a:t>
                      </a: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40448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4.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2000" dirty="0">
                          <a:latin typeface="Century Gothic" pitchFamily="34" charset="0"/>
                        </a:rPr>
                        <a:t>Dinas KPTPH,</a:t>
                      </a:r>
                      <a:r>
                        <a:rPr lang="id-ID" sz="2000" baseline="0" dirty="0">
                          <a:latin typeface="Century Gothic" pitchFamily="34" charset="0"/>
                        </a:rPr>
                        <a:t> Dinas Perikanan, Dinas  Bunnak, Dinas Perdagangan</a:t>
                      </a:r>
                      <a:endParaRPr lang="id-ID" sz="20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dirty="0">
                          <a:latin typeface="Century Gothic" pitchFamily="34" charset="0"/>
                        </a:rPr>
                        <a:t>Memastikan ketercukupan ketersedian pangan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dirty="0">
                          <a:latin typeface="Century Gothic" pitchFamily="34" charset="0"/>
                        </a:rPr>
                        <a:t>Pengembangan</a:t>
                      </a:r>
                      <a:r>
                        <a:rPr lang="id-ID" sz="2000" baseline="0" dirty="0">
                          <a:latin typeface="Century Gothic" pitchFamily="34" charset="0"/>
                        </a:rPr>
                        <a:t> pangan lokal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baseline="0" dirty="0">
                          <a:latin typeface="Century Gothic" pitchFamily="34" charset="0"/>
                        </a:rPr>
                        <a:t>Keamanan pangan segar</a:t>
                      </a:r>
                      <a:endParaRPr lang="id-ID" sz="20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6477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5.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2000" dirty="0">
                          <a:latin typeface="Century Gothic" pitchFamily="34" charset="0"/>
                        </a:rPr>
                        <a:t>Dinas PPKB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dirty="0">
                          <a:latin typeface="Century Gothic" pitchFamily="34" charset="0"/>
                        </a:rPr>
                        <a:t>Penyuluhan Pasangan</a:t>
                      </a:r>
                      <a:r>
                        <a:rPr lang="id-ID" sz="2000" baseline="0" dirty="0">
                          <a:latin typeface="Century Gothic" pitchFamily="34" charset="0"/>
                        </a:rPr>
                        <a:t> Usia Subur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baseline="0" dirty="0">
                          <a:latin typeface="Century Gothic" pitchFamily="34" charset="0"/>
                        </a:rPr>
                        <a:t>Bina Keluarga Balita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baseline="0" dirty="0">
                          <a:latin typeface="Century Gothic" pitchFamily="34" charset="0"/>
                        </a:rPr>
                        <a:t>Kampung KB</a:t>
                      </a: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56477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6. 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2000" dirty="0">
                          <a:latin typeface="Century Gothic" pitchFamily="34" charset="0"/>
                        </a:rPr>
                        <a:t>Dinas Sosial 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baseline="0" dirty="0">
                          <a:latin typeface="Century Gothic" pitchFamily="34" charset="0"/>
                        </a:rPr>
                        <a:t>PKH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baseline="0" dirty="0">
                          <a:latin typeface="Century Gothic" pitchFamily="34" charset="0"/>
                        </a:rPr>
                        <a:t>Bantuan Pangan Non Tunai dengan sumber protein (telur)</a:t>
                      </a:r>
                      <a:endParaRPr lang="id-ID" sz="20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40448">
                <a:tc>
                  <a:txBody>
                    <a:bodyPr/>
                    <a:lstStyle/>
                    <a:p>
                      <a:pPr algn="ctr"/>
                      <a:r>
                        <a:rPr lang="id-ID" sz="2000" dirty="0">
                          <a:latin typeface="Century Gothic" pitchFamily="34" charset="0"/>
                        </a:rPr>
                        <a:t>7. 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r>
                        <a:rPr lang="id-ID" sz="2000" dirty="0">
                          <a:latin typeface="Century Gothic" pitchFamily="34" charset="0"/>
                        </a:rPr>
                        <a:t>Dinas Pendidikan</a:t>
                      </a:r>
                    </a:p>
                  </a:txBody>
                  <a:tcPr marL="98127" marR="98127" marT="61728" marB="61728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dirty="0">
                          <a:latin typeface="Century Gothic" pitchFamily="34" charset="0"/>
                        </a:rPr>
                        <a:t>PAUD dengan muatan pendidikan gizi dan kesehatan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id-ID" sz="2000" dirty="0">
                          <a:latin typeface="Century Gothic" pitchFamily="34" charset="0"/>
                        </a:rPr>
                        <a:t>Penyuluhan PHBS</a:t>
                      </a:r>
                      <a:r>
                        <a:rPr lang="id-ID" sz="2000" baseline="0" dirty="0">
                          <a:latin typeface="Century Gothic" pitchFamily="34" charset="0"/>
                        </a:rPr>
                        <a:t> sejak dini bagi siswa PAUD dan SD</a:t>
                      </a:r>
                      <a:endParaRPr lang="id-ID" sz="2000" dirty="0">
                        <a:latin typeface="Century Gothic" pitchFamily="34" charset="0"/>
                      </a:endParaRPr>
                    </a:p>
                  </a:txBody>
                  <a:tcPr marL="98127" marR="98127" marT="61728" marB="61728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971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28600"/>
            <a:ext cx="7477760" cy="1381760"/>
          </a:xfrm>
          <a:solidFill>
            <a:schemeClr val="accent1">
              <a:lumMod val="5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en-US" sz="4267" b="1" dirty="0" err="1"/>
              <a:t>Dasar</a:t>
            </a:r>
            <a:r>
              <a:rPr lang="en-US" sz="4267" b="1" dirty="0"/>
              <a:t> </a:t>
            </a:r>
            <a:r>
              <a:rPr lang="en-US" sz="4267" b="1" dirty="0" err="1"/>
              <a:t>Pelaksanaan</a:t>
            </a:r>
            <a:r>
              <a:rPr lang="en-US" sz="4267" b="1" dirty="0"/>
              <a:t> Stunting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788160"/>
            <a:ext cx="8859520" cy="5201920"/>
          </a:xfr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133" b="1" dirty="0" err="1">
                <a:solidFill>
                  <a:schemeClr val="bg1"/>
                </a:solidFill>
              </a:rPr>
              <a:t>Undang-Undang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36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2009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Kesehatan</a:t>
            </a:r>
            <a:endParaRPr lang="en-US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133" b="1" dirty="0" err="1">
                <a:solidFill>
                  <a:schemeClr val="bg1"/>
                </a:solidFill>
              </a:rPr>
              <a:t>Peraturan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Pemerintah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28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2004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Keamanan</a:t>
            </a:r>
            <a:r>
              <a:rPr lang="en-US" sz="2133" b="1" dirty="0">
                <a:solidFill>
                  <a:schemeClr val="bg1"/>
                </a:solidFill>
              </a:rPr>
              <a:t>, </a:t>
            </a:r>
            <a:r>
              <a:rPr lang="en-US" sz="2133" b="1" dirty="0" err="1">
                <a:solidFill>
                  <a:schemeClr val="bg1"/>
                </a:solidFill>
              </a:rPr>
              <a:t>Mutu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dan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Gizi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Pangan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133" b="1" dirty="0" err="1">
                <a:solidFill>
                  <a:schemeClr val="bg1"/>
                </a:solidFill>
              </a:rPr>
              <a:t>Peraturan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Menteri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Kesehatan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23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2014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Upaya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Perbaikan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Gizi</a:t>
            </a:r>
            <a:r>
              <a:rPr lang="en-US" sz="2133" b="1" dirty="0">
                <a:solidFill>
                  <a:schemeClr val="bg1"/>
                </a:solidFill>
              </a:rPr>
              <a:t> 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133" b="1" dirty="0" err="1">
                <a:solidFill>
                  <a:schemeClr val="bg1"/>
                </a:solidFill>
              </a:rPr>
              <a:t>Peraturan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Presiden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42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2013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Gerakan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Nasional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Percepatan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Perbaikan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Gizi</a:t>
            </a:r>
            <a:r>
              <a:rPr lang="en-US" sz="2133" b="1" dirty="0">
                <a:solidFill>
                  <a:schemeClr val="bg1"/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133" b="1" dirty="0" err="1">
                <a:solidFill>
                  <a:schemeClr val="bg1"/>
                </a:solidFill>
              </a:rPr>
              <a:t>Instruksi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Presiden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1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2017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Gerakan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Masyarakat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Hidup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Sehat</a:t>
            </a:r>
            <a:r>
              <a:rPr lang="en-US" sz="2133" b="1" dirty="0">
                <a:solidFill>
                  <a:schemeClr val="bg1"/>
                </a:solidFill>
              </a:rPr>
              <a:t>; </a:t>
            </a:r>
            <a:endParaRPr lang="en-US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133" b="1" dirty="0">
                <a:solidFill>
                  <a:schemeClr val="bg1"/>
                </a:solidFill>
              </a:rPr>
              <a:t>Keputusan Menteri </a:t>
            </a:r>
            <a:r>
              <a:rPr lang="en-US" sz="2133" b="1" dirty="0" err="1">
                <a:solidFill>
                  <a:schemeClr val="bg1"/>
                </a:solidFill>
              </a:rPr>
              <a:t>Perencanaan</a:t>
            </a:r>
            <a:r>
              <a:rPr lang="en-US" sz="2133" b="1" dirty="0">
                <a:solidFill>
                  <a:schemeClr val="bg1"/>
                </a:solidFill>
              </a:rPr>
              <a:t> Pembangunan Nasional/ </a:t>
            </a:r>
            <a:r>
              <a:rPr lang="en-US" sz="2133" b="1" dirty="0" err="1">
                <a:solidFill>
                  <a:schemeClr val="bg1"/>
                </a:solidFill>
              </a:rPr>
              <a:t>Kepala</a:t>
            </a:r>
            <a:r>
              <a:rPr lang="en-US" sz="2133" b="1" dirty="0">
                <a:solidFill>
                  <a:schemeClr val="bg1"/>
                </a:solidFill>
              </a:rPr>
              <a:t> Badan </a:t>
            </a:r>
            <a:r>
              <a:rPr lang="en-US" sz="2133" b="1" dirty="0" err="1">
                <a:solidFill>
                  <a:schemeClr val="bg1"/>
                </a:solidFill>
              </a:rPr>
              <a:t>Perencanaan</a:t>
            </a:r>
            <a:r>
              <a:rPr lang="en-US" sz="2133" b="1" dirty="0">
                <a:solidFill>
                  <a:schemeClr val="bg1"/>
                </a:solidFill>
              </a:rPr>
              <a:t> Pembangunan Nasional </a:t>
            </a:r>
            <a:r>
              <a:rPr lang="en-US" sz="2133" b="1" dirty="0" err="1">
                <a:solidFill>
                  <a:schemeClr val="bg1"/>
                </a:solidFill>
              </a:rPr>
              <a:t>Nomor</a:t>
            </a:r>
            <a:r>
              <a:rPr lang="en-US" sz="2133" b="1" dirty="0">
                <a:solidFill>
                  <a:schemeClr val="bg1"/>
                </a:solidFill>
              </a:rPr>
              <a:t> KEP 42/M.PPN/HK/04/2020 </a:t>
            </a:r>
            <a:r>
              <a:rPr lang="en-US" sz="2133" b="1" dirty="0" err="1">
                <a:solidFill>
                  <a:schemeClr val="bg1"/>
                </a:solidFill>
              </a:rPr>
              <a:t>tentang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Penetapan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Perluasan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Kabupaten</a:t>
            </a:r>
            <a:r>
              <a:rPr lang="en-US" sz="2133" b="1" dirty="0">
                <a:solidFill>
                  <a:schemeClr val="bg1"/>
                </a:solidFill>
              </a:rPr>
              <a:t>/Kota </a:t>
            </a:r>
            <a:r>
              <a:rPr lang="en-US" sz="2133" b="1" dirty="0" err="1">
                <a:solidFill>
                  <a:schemeClr val="bg1"/>
                </a:solidFill>
              </a:rPr>
              <a:t>Lokasi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Fokus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Intervensi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Penurunan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i="1" dirty="0">
                <a:solidFill>
                  <a:schemeClr val="bg1"/>
                </a:solidFill>
              </a:rPr>
              <a:t>Stunting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Terintegrasi</a:t>
            </a:r>
            <a:r>
              <a:rPr lang="en-US" sz="2133" b="1" dirty="0">
                <a:solidFill>
                  <a:schemeClr val="bg1"/>
                </a:solidFill>
              </a:rPr>
              <a:t> </a:t>
            </a:r>
            <a:r>
              <a:rPr lang="en-US" sz="2133" b="1" dirty="0" err="1">
                <a:solidFill>
                  <a:schemeClr val="bg1"/>
                </a:solidFill>
              </a:rPr>
              <a:t>Tahun</a:t>
            </a:r>
            <a:r>
              <a:rPr lang="en-US" sz="2133" b="1" dirty="0">
                <a:solidFill>
                  <a:schemeClr val="bg1"/>
                </a:solidFill>
              </a:rPr>
              <a:t> 2020-2021.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n-NO" sz="2133" b="1" dirty="0">
                <a:solidFill>
                  <a:schemeClr val="bg1"/>
                </a:solidFill>
              </a:rPr>
              <a:t>Keputusan Bupati Teluk Bintuni </a:t>
            </a:r>
            <a:r>
              <a:rPr lang="nn-NO" sz="2133" b="1" dirty="0" smtClean="0">
                <a:solidFill>
                  <a:schemeClr val="bg1"/>
                </a:solidFill>
              </a:rPr>
              <a:t>No: 188-45/C-18 Tahun 2022 </a:t>
            </a:r>
            <a:r>
              <a:rPr lang="nn-NO" sz="2133" b="1" dirty="0">
                <a:solidFill>
                  <a:schemeClr val="bg1"/>
                </a:solidFill>
              </a:rPr>
              <a:t>tentang </a:t>
            </a:r>
            <a:r>
              <a:rPr lang="nn-NO" sz="2133" b="1" dirty="0" smtClean="0">
                <a:solidFill>
                  <a:schemeClr val="bg1"/>
                </a:solidFill>
              </a:rPr>
              <a:t>Tim </a:t>
            </a:r>
            <a:r>
              <a:rPr lang="nn-NO" sz="2133" b="1" dirty="0" smtClean="0">
                <a:solidFill>
                  <a:schemeClr val="bg1"/>
                </a:solidFill>
              </a:rPr>
              <a:t>Percepatan Penurunan </a:t>
            </a:r>
            <a:r>
              <a:rPr lang="nn-NO" sz="2133" b="1" dirty="0" smtClean="0">
                <a:solidFill>
                  <a:schemeClr val="bg1"/>
                </a:solidFill>
              </a:rPr>
              <a:t>Stunting </a:t>
            </a:r>
            <a:r>
              <a:rPr lang="nn-NO" sz="2133" b="1" dirty="0">
                <a:solidFill>
                  <a:schemeClr val="bg1"/>
                </a:solidFill>
              </a:rPr>
              <a:t>Kabupaten </a:t>
            </a:r>
            <a:r>
              <a:rPr lang="nn-NO" sz="2133" b="1" dirty="0" smtClean="0">
                <a:solidFill>
                  <a:schemeClr val="bg1"/>
                </a:solidFill>
              </a:rPr>
              <a:t>Teluk Bintuni</a:t>
            </a:r>
            <a:r>
              <a:rPr lang="nn-NO" sz="2133" b="1" dirty="0" smtClean="0">
                <a:solidFill>
                  <a:schemeClr val="bg1"/>
                </a:solidFill>
              </a:rPr>
              <a:t> </a:t>
            </a:r>
            <a:r>
              <a:rPr lang="nn-NO" sz="2133" b="1" dirty="0">
                <a:solidFill>
                  <a:schemeClr val="bg1"/>
                </a:solidFill>
              </a:rPr>
              <a:t>tahun </a:t>
            </a:r>
            <a:r>
              <a:rPr lang="nn-NO" sz="2133" b="1" dirty="0" smtClean="0">
                <a:solidFill>
                  <a:schemeClr val="bg1"/>
                </a:solidFill>
              </a:rPr>
              <a:t>2022</a:t>
            </a:r>
            <a:endParaRPr lang="nn-NO" sz="2133" b="1" dirty="0">
              <a:solidFill>
                <a:schemeClr val="bg1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endParaRPr lang="en-US" sz="2133" b="1" dirty="0">
              <a:solidFill>
                <a:schemeClr val="bg1"/>
              </a:solidFill>
            </a:endParaRPr>
          </a:p>
          <a:p>
            <a:pPr lvl="0"/>
            <a:endParaRPr lang="en-US" sz="2133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1FA2213-2B6B-4B86-9A26-68E82969D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-43840"/>
            <a:ext cx="1908213" cy="1755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 rot="1122704">
            <a:off x="-1026579" y="1270049"/>
            <a:ext cx="13650402" cy="407165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spc="5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53378" y="339256"/>
            <a:ext cx="4389119" cy="10513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d-ID" b="1" i="1" dirty="0">
                <a:latin typeface="Agency FB" pitchFamily="34" charset="0"/>
              </a:rPr>
              <a:t>RENCANAKAN SESUAI KEBUTUHAN </a:t>
            </a:r>
          </a:p>
          <a:p>
            <a:pPr algn="ctr"/>
            <a:r>
              <a:rPr lang="id-ID" b="1" i="1" dirty="0">
                <a:latin typeface="Agency FB" pitchFamily="34" charset="0"/>
              </a:rPr>
              <a:t>DAN ANGGARKAN SESUAI RENCANA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6CC0E-6937-4921-A2B4-2C187903A70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54" y="2647111"/>
            <a:ext cx="8686800" cy="274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5258464"/>
            <a:ext cx="10972800" cy="1653334"/>
          </a:xfrm>
          <a:prstGeom prst="rect">
            <a:avLst/>
          </a:prstGeom>
          <a:gradFill rotWithShape="1">
            <a:gsLst>
              <a:gs pos="0">
                <a:schemeClr val="bg1">
                  <a:alpha val="52000"/>
                </a:schemeClr>
              </a:gs>
              <a:gs pos="50000">
                <a:srgbClr val="FFFF99"/>
              </a:gs>
              <a:gs pos="100000">
                <a:schemeClr val="bg1">
                  <a:alpha val="52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9"/>
            <a:ext cx="10990072" cy="249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10 Desa Ini Jadi Fokus Pemkab Bogor Tangani Stunti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69976" y="5025752"/>
            <a:ext cx="1970683" cy="19706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9422001"/>
      </p:ext>
    </p:extLst>
  </p:cSld>
  <p:clrMapOvr>
    <a:masterClrMapping/>
  </p:clrMapOvr>
  <p:transition>
    <p:newsflash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7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7595" y="173419"/>
            <a:ext cx="7508724" cy="55816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97536" tIns="48768" rIns="97536" bIns="48768">
            <a:spAutoFit/>
          </a:bodyPr>
          <a:lstStyle/>
          <a:p>
            <a:pPr algn="ctr"/>
            <a:r>
              <a:rPr lang="en-US" sz="2987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</a:t>
            </a:r>
            <a:r>
              <a:rPr lang="en-US" sz="2987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Aksi</a:t>
            </a:r>
            <a:r>
              <a:rPr lang="en-US" sz="2987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987" b="1" dirty="0" err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Konvergensi</a:t>
            </a:r>
            <a:r>
              <a:rPr lang="en-US" sz="2987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836160" y="1036320"/>
            <a:ext cx="4947383" cy="578164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493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493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493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493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493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b="1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1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ANALISA SITUASI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2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RENCANA KEGIATAN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3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REMBUK STUNTING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4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PERBUP / PERWALI TENTANG PERAN DESA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5  PEMBINAAN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KADER 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PEMBANGUNAN MANUSIA (KPM)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</a:t>
            </a: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6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MANAJEMEN DATA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7  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PENGUKURAN &amp; PUBLIKASI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 marL="365771" indent="-365771">
              <a:lnSpc>
                <a:spcPct val="107000"/>
              </a:lnSpc>
              <a:spcAft>
                <a:spcPts val="853"/>
              </a:spcAft>
              <a:buFont typeface="+mj-lt"/>
              <a:buAutoNum type="arabicPeriod"/>
            </a:pP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</a:t>
            </a:r>
            <a:r>
              <a:rPr lang="en-US" sz="1920" b="1" dirty="0" err="1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Aksi</a:t>
            </a:r>
            <a:r>
              <a:rPr lang="en-US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8  R</a:t>
            </a:r>
            <a:r>
              <a:rPr lang="id-ID" sz="1920" b="1" dirty="0">
                <a:solidFill>
                  <a:schemeClr val="tx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EVIU KINERJA TAHUNAN</a:t>
            </a:r>
            <a:endParaRPr lang="en-US" sz="1920" b="1" dirty="0">
              <a:solidFill>
                <a:schemeClr val="tx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53"/>
              </a:spcAft>
            </a:pPr>
            <a:endParaRPr lang="en-US" sz="1920" dirty="0"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178560" y="975360"/>
            <a:ext cx="3251200" cy="1706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20" dirty="0">
                <a:solidFill>
                  <a:srgbClr val="002060"/>
                </a:solidFill>
              </a:rPr>
              <a:t>KABUPATEN TELUK BINTUNI</a:t>
            </a:r>
          </a:p>
          <a:p>
            <a:pPr algn="ctr"/>
            <a:r>
              <a:rPr lang="en-US" sz="1920" dirty="0">
                <a:solidFill>
                  <a:srgbClr val="002060"/>
                </a:solidFill>
              </a:rPr>
              <a:t>AKSI 1 – AKSI 4 </a:t>
            </a:r>
          </a:p>
          <a:p>
            <a:pPr algn="ctr"/>
            <a:r>
              <a:rPr lang="en-US" sz="1920" dirty="0">
                <a:solidFill>
                  <a:srgbClr val="002060"/>
                </a:solidFill>
              </a:rPr>
              <a:t>TAHUN </a:t>
            </a:r>
            <a:r>
              <a:rPr lang="en-US" sz="1920" dirty="0" smtClean="0">
                <a:solidFill>
                  <a:srgbClr val="002060"/>
                </a:solidFill>
              </a:rPr>
              <a:t>2022</a:t>
            </a:r>
            <a:endParaRPr lang="en-US" sz="1920" dirty="0">
              <a:solidFill>
                <a:srgbClr val="00206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147596" y="2905760"/>
            <a:ext cx="3282164" cy="24491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20" dirty="0">
                <a:solidFill>
                  <a:srgbClr val="002060"/>
                </a:solidFill>
              </a:rPr>
              <a:t>KABUPATEN TELUK BINTUNI</a:t>
            </a:r>
          </a:p>
          <a:p>
            <a:pPr algn="ctr"/>
            <a:r>
              <a:rPr lang="en-US" sz="1920" dirty="0">
                <a:solidFill>
                  <a:srgbClr val="002060"/>
                </a:solidFill>
              </a:rPr>
              <a:t>AKSI 5 – AKSI 8</a:t>
            </a:r>
          </a:p>
          <a:p>
            <a:pPr algn="ctr"/>
            <a:r>
              <a:rPr lang="en-US" sz="1920" dirty="0">
                <a:solidFill>
                  <a:srgbClr val="002060"/>
                </a:solidFill>
              </a:rPr>
              <a:t>TAHUN </a:t>
            </a:r>
            <a:r>
              <a:rPr lang="en-US" sz="1920" dirty="0" smtClean="0">
                <a:solidFill>
                  <a:srgbClr val="002060"/>
                </a:solidFill>
              </a:rPr>
              <a:t>2022</a:t>
            </a:r>
            <a:endParaRPr lang="en-US" sz="1920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B99E23A-6259-46F3-BDAF-E9D61517C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76419"/>
            <a:ext cx="1597290" cy="143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83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440" y="176701"/>
            <a:ext cx="6583680" cy="1119319"/>
          </a:xfr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id-ID" b="1" dirty="0"/>
              <a:t>Rembuk Stunting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23514" y="2908269"/>
            <a:ext cx="7108166" cy="280820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71" indent="-365771">
              <a:buFont typeface="+mj-lt"/>
              <a:buAutoNum type="arabicPeriod"/>
            </a:pPr>
            <a:r>
              <a:rPr lang="id-ID" sz="1920" b="1" dirty="0">
                <a:solidFill>
                  <a:schemeClr val="tx1"/>
                </a:solidFill>
              </a:rPr>
              <a:t>Komitmen penurunan </a:t>
            </a:r>
            <a:r>
              <a:rPr lang="id-ID" sz="1920" b="1" i="1" dirty="0">
                <a:solidFill>
                  <a:schemeClr val="tx1"/>
                </a:solidFill>
              </a:rPr>
              <a:t>stunting</a:t>
            </a:r>
            <a:r>
              <a:rPr lang="id-ID" sz="1920" b="1" dirty="0">
                <a:solidFill>
                  <a:schemeClr val="tx1"/>
                </a:solidFill>
              </a:rPr>
              <a:t> yang ditandatangani oleh bupati, perwakilan DPRD, kepala </a:t>
            </a:r>
            <a:r>
              <a:rPr lang="en-US" sz="1920" b="1" dirty="0" err="1" smtClean="0">
                <a:solidFill>
                  <a:schemeClr val="tx1"/>
                </a:solidFill>
              </a:rPr>
              <a:t>kampung</a:t>
            </a:r>
            <a:r>
              <a:rPr lang="id-ID" sz="1920" b="1" dirty="0" smtClean="0">
                <a:solidFill>
                  <a:schemeClr val="tx1"/>
                </a:solidFill>
              </a:rPr>
              <a:t>, </a:t>
            </a:r>
            <a:r>
              <a:rPr lang="id-ID" sz="1920" b="1" dirty="0">
                <a:solidFill>
                  <a:schemeClr val="tx1"/>
                </a:solidFill>
              </a:rPr>
              <a:t>pimpinan OPD dan perwakilan sektor nonpemerintah dan masyarakat.</a:t>
            </a:r>
          </a:p>
          <a:p>
            <a:pPr marL="365771" indent="-365771">
              <a:buFont typeface="+mj-lt"/>
              <a:buAutoNum type="arabicPeriod"/>
            </a:pPr>
            <a:r>
              <a:rPr lang="id-ID" sz="1920" b="1" dirty="0">
                <a:solidFill>
                  <a:schemeClr val="tx1"/>
                </a:solidFill>
              </a:rPr>
              <a:t>Rencana kegiatan intervensi gizi terintegrasi penurunan </a:t>
            </a:r>
            <a:r>
              <a:rPr lang="id-ID" sz="1920" b="1" i="1" dirty="0">
                <a:solidFill>
                  <a:schemeClr val="tx1"/>
                </a:solidFill>
              </a:rPr>
              <a:t>stunting</a:t>
            </a:r>
            <a:r>
              <a:rPr lang="id-ID" sz="1920" b="1" dirty="0">
                <a:solidFill>
                  <a:schemeClr val="tx1"/>
                </a:solidFill>
              </a:rPr>
              <a:t> yang telah disepakati oleh lintas sektor untuk dimuat dalam RKPD/Renja OPD tahun berikutnya</a:t>
            </a:r>
          </a:p>
        </p:txBody>
      </p:sp>
      <p:sp>
        <p:nvSpPr>
          <p:cNvPr id="5" name="Pentagon 4"/>
          <p:cNvSpPr/>
          <p:nvPr/>
        </p:nvSpPr>
        <p:spPr>
          <a:xfrm>
            <a:off x="853441" y="2928310"/>
            <a:ext cx="1544320" cy="1149055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920" b="1" dirty="0">
                <a:solidFill>
                  <a:schemeClr val="tx1"/>
                </a:solidFill>
              </a:rPr>
              <a:t>OUTPUT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60320" y="1537638"/>
            <a:ext cx="7071360" cy="1149055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sz="1920" b="1" dirty="0">
                <a:solidFill>
                  <a:schemeClr val="tx1"/>
                </a:solidFill>
              </a:rPr>
              <a:t>R</a:t>
            </a:r>
            <a:r>
              <a:rPr lang="en-US" sz="1920" b="1" dirty="0" err="1">
                <a:solidFill>
                  <a:schemeClr val="tx1"/>
                </a:solidFill>
              </a:rPr>
              <a:t>encana</a:t>
            </a:r>
            <a:r>
              <a:rPr lang="id-ID" sz="1920" b="1" dirty="0">
                <a:solidFill>
                  <a:schemeClr val="tx1"/>
                </a:solidFill>
              </a:rPr>
              <a:t> program/kegiatan dan anggaran </a:t>
            </a:r>
            <a:r>
              <a:rPr lang="en-US" sz="1920" b="1" dirty="0" err="1">
                <a:solidFill>
                  <a:schemeClr val="tx1"/>
                </a:solidFill>
              </a:rPr>
              <a:t>untuk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peningkatan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cakupan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dan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integrasi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intervensi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gizi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pada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tahun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berjalan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dan</a:t>
            </a:r>
            <a:r>
              <a:rPr lang="en-US" sz="1920" b="1" dirty="0">
                <a:solidFill>
                  <a:schemeClr val="tx1"/>
                </a:solidFill>
              </a:rPr>
              <a:t>/</a:t>
            </a:r>
            <a:r>
              <a:rPr lang="en-US" sz="1920" b="1" dirty="0" err="1">
                <a:solidFill>
                  <a:schemeClr val="tx1"/>
                </a:solidFill>
              </a:rPr>
              <a:t>atau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satu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tahun</a:t>
            </a:r>
            <a:r>
              <a:rPr lang="en-US" sz="1920" b="1" dirty="0">
                <a:solidFill>
                  <a:schemeClr val="tx1"/>
                </a:solidFill>
              </a:rPr>
              <a:t> </a:t>
            </a:r>
            <a:r>
              <a:rPr lang="en-US" sz="1920" b="1" dirty="0" err="1">
                <a:solidFill>
                  <a:schemeClr val="tx1"/>
                </a:solidFill>
              </a:rPr>
              <a:t>mendatang</a:t>
            </a:r>
            <a:r>
              <a:rPr lang="en-US" sz="1920" b="1" dirty="0">
                <a:solidFill>
                  <a:schemeClr val="tx1"/>
                </a:solidFill>
              </a:rPr>
              <a:t>.</a:t>
            </a:r>
            <a:endParaRPr lang="id-ID" sz="1920" b="1" dirty="0">
              <a:solidFill>
                <a:schemeClr val="tx1"/>
              </a:solidFill>
            </a:endParaRPr>
          </a:p>
        </p:txBody>
      </p:sp>
      <p:sp>
        <p:nvSpPr>
          <p:cNvPr id="7" name="Pentagon 6"/>
          <p:cNvSpPr/>
          <p:nvPr/>
        </p:nvSpPr>
        <p:spPr>
          <a:xfrm>
            <a:off x="853442" y="1537638"/>
            <a:ext cx="1544319" cy="1149055"/>
          </a:xfrm>
          <a:prstGeom prst="homePlat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sz="1920" b="1" dirty="0">
                <a:solidFill>
                  <a:schemeClr val="tx1"/>
                </a:solidFill>
              </a:rPr>
              <a:t>Ruang lingkup</a:t>
            </a:r>
          </a:p>
        </p:txBody>
      </p:sp>
      <p:sp>
        <p:nvSpPr>
          <p:cNvPr id="8" name="Pentagon 7"/>
          <p:cNvSpPr/>
          <p:nvPr/>
        </p:nvSpPr>
        <p:spPr>
          <a:xfrm>
            <a:off x="797318" y="5938047"/>
            <a:ext cx="1600443" cy="917453"/>
          </a:xfrm>
          <a:prstGeom prst="homePlate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707" b="1" dirty="0">
                <a:solidFill>
                  <a:schemeClr val="bg1"/>
                </a:solidFill>
              </a:rPr>
              <a:t>Penanggungjawab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523514" y="5938047"/>
            <a:ext cx="7004618" cy="917453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d-ID" sz="2987" b="1" dirty="0">
                <a:solidFill>
                  <a:schemeClr val="bg1"/>
                </a:solidFill>
              </a:rPr>
              <a:t>Sekda, Bappeda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6B16090-0CFF-4185-A56D-2734E3E4D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10886"/>
            <a:ext cx="1600200" cy="14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90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640" y="189050"/>
            <a:ext cx="7559040" cy="170688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1707" dirty="0"/>
              <a:t>TUJUAN :</a:t>
            </a:r>
            <a:br>
              <a:rPr lang="en-US" sz="1707" dirty="0"/>
            </a:br>
            <a:r>
              <a:rPr lang="en-US" sz="1707" dirty="0"/>
              <a:t>1. PENYAMPAIAN HASIL ANALISIS SITUASI DAN RANCANGAN</a:t>
            </a:r>
            <a:br>
              <a:rPr lang="en-US" sz="1707" dirty="0"/>
            </a:br>
            <a:r>
              <a:rPr lang="en-US" sz="1707" dirty="0"/>
              <a:t>2. MENDEKLARASIKAN KOMITMEN DAN MENYEPAKATI RENCANA  </a:t>
            </a:r>
            <a:br>
              <a:rPr lang="en-US" sz="1707" dirty="0"/>
            </a:br>
            <a:r>
              <a:rPr lang="en-US" sz="1707" dirty="0"/>
              <a:t>    KEGIATAN INTERVENSI</a:t>
            </a:r>
            <a:br>
              <a:rPr lang="en-US" sz="1707" dirty="0"/>
            </a:br>
            <a:r>
              <a:rPr lang="en-US" sz="1707" dirty="0"/>
              <a:t>3.MEMBANGUN KOMITMEN PUBLIK SECARA TERINTEGRASI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905939" y="1980695"/>
            <a:ext cx="3709742" cy="208330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7536" tIns="48768" rIns="97536" bIns="48768" rtlCol="0" anchor="b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 cap="none" baseline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None/>
            </a:pPr>
            <a:r>
              <a:rPr lang="en-US" sz="2133" dirty="0">
                <a:solidFill>
                  <a:schemeClr val="bg1"/>
                </a:solidFill>
              </a:rPr>
              <a:t>KOMITMEN PENURUNAN STUNTING DAN RENCANA KEGIATAN INTERVENSI GIZI TERINTEGRITAS.</a:t>
            </a:r>
          </a:p>
          <a:p>
            <a:pPr marL="0" indent="0" algn="l">
              <a:buNone/>
            </a:pPr>
            <a:endParaRPr lang="en-US" sz="2560" dirty="0"/>
          </a:p>
        </p:txBody>
      </p:sp>
      <p:sp>
        <p:nvSpPr>
          <p:cNvPr id="7" name="Pentagon 6"/>
          <p:cNvSpPr/>
          <p:nvPr/>
        </p:nvSpPr>
        <p:spPr>
          <a:xfrm>
            <a:off x="1116833" y="1980695"/>
            <a:ext cx="3657600" cy="2083305"/>
          </a:xfrm>
          <a:prstGeom prst="homePlat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en-US" sz="192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1" y="2240639"/>
            <a:ext cx="3141159" cy="1158553"/>
          </a:xfrm>
          <a:prstGeom prst="rect">
            <a:avLst/>
          </a:prstGeom>
          <a:effectLst/>
        </p:spPr>
        <p:txBody>
          <a:bodyPr vert="horz" lIns="97536" tIns="48768" rIns="97536" bIns="48768" rtlCol="0" anchor="b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 cap="none" baseline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560" dirty="0">
                <a:solidFill>
                  <a:schemeClr val="bg1"/>
                </a:solidFill>
              </a:rPr>
              <a:t>OUTPUT YANG DIHARAPKAN ADALAH</a:t>
            </a:r>
          </a:p>
        </p:txBody>
      </p:sp>
      <p:sp>
        <p:nvSpPr>
          <p:cNvPr id="8" name="Oval 7"/>
          <p:cNvSpPr/>
          <p:nvPr/>
        </p:nvSpPr>
        <p:spPr>
          <a:xfrm>
            <a:off x="853440" y="4389121"/>
            <a:ext cx="7762240" cy="2600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33" b="1" dirty="0"/>
              <a:t>BUPATI SEBAGAI PENANGGUNGJAWAB AKSI INTEGRASI MENDELEGASIKAN KEWENANGANNYA KEPADA SEKDA ATAU BAPPEDA UNTUK MEMBENTUK TIM PELAKSANA KEGIATAN (TPK) REMBUK STUNTING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AB3DA9A-DE27-4576-80D7-D048B438F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5510" y="323099"/>
            <a:ext cx="1368690" cy="1277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8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601" y="188203"/>
            <a:ext cx="6246931" cy="705877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id-ID" b="1" dirty="0">
                <a:solidFill>
                  <a:srgbClr val="FF0000"/>
                </a:solidFill>
              </a:rPr>
              <a:t>Aksi</a:t>
            </a:r>
            <a:r>
              <a:rPr lang="id-ID" b="1" dirty="0"/>
              <a:t> </a:t>
            </a:r>
            <a:r>
              <a:rPr lang="id-ID" b="1" dirty="0">
                <a:solidFill>
                  <a:srgbClr val="FF0000"/>
                </a:solidFill>
              </a:rPr>
              <a:t>1 : Analisa Situasi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618384" y="3483872"/>
            <a:ext cx="7500974" cy="272848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71" indent="-365771">
              <a:buFont typeface="+mj-lt"/>
              <a:buAutoNum type="arabicPeriod"/>
            </a:pPr>
            <a:r>
              <a:rPr lang="id-ID" sz="1493" b="1" dirty="0">
                <a:solidFill>
                  <a:schemeClr val="tx1"/>
                </a:solidFill>
              </a:rPr>
              <a:t>Prioritas alokasi sumber </a:t>
            </a:r>
            <a:r>
              <a:rPr lang="id-ID" sz="1493" b="1" dirty="0" smtClean="0">
                <a:solidFill>
                  <a:schemeClr val="tx1"/>
                </a:solidFill>
              </a:rPr>
              <a:t>daya</a:t>
            </a:r>
            <a:r>
              <a:rPr lang="en-US" sz="1493" b="1" dirty="0" smtClean="0">
                <a:solidFill>
                  <a:schemeClr val="tx1"/>
                </a:solidFill>
              </a:rPr>
              <a:t> </a:t>
            </a:r>
            <a:r>
              <a:rPr lang="id-ID" sz="1493" b="1" dirty="0" smtClean="0">
                <a:solidFill>
                  <a:schemeClr val="tx1"/>
                </a:solidFill>
              </a:rPr>
              <a:t> </a:t>
            </a:r>
            <a:r>
              <a:rPr lang="id-ID" sz="1493" b="1" dirty="0">
                <a:solidFill>
                  <a:schemeClr val="tx1"/>
                </a:solidFill>
              </a:rPr>
              <a:t>dan lokasi prioritas intervensi pencegahan stunting tahun berikutnya</a:t>
            </a:r>
          </a:p>
          <a:p>
            <a:pPr marL="365771" indent="-365771">
              <a:buFont typeface="+mj-lt"/>
              <a:buAutoNum type="arabicPeriod"/>
            </a:pPr>
            <a:r>
              <a:rPr lang="id-ID" sz="1493" b="1" dirty="0">
                <a:solidFill>
                  <a:schemeClr val="tx1"/>
                </a:solidFill>
              </a:rPr>
              <a:t>Rekomendasi kebutuhan program/kegiatan baik melalui realokasi dan atau penambahan alokasi program</a:t>
            </a:r>
            <a:r>
              <a:rPr lang="en-US" sz="1493" b="1" dirty="0">
                <a:solidFill>
                  <a:schemeClr val="tx1"/>
                </a:solidFill>
              </a:rPr>
              <a:t>.</a:t>
            </a:r>
            <a:endParaRPr lang="id-ID" sz="1493" b="1" dirty="0">
              <a:solidFill>
                <a:schemeClr val="tx1"/>
              </a:solidFill>
            </a:endParaRPr>
          </a:p>
          <a:p>
            <a:pPr marL="365771" indent="-365771">
              <a:buFont typeface="+mj-lt"/>
              <a:buAutoNum type="arabicPeriod"/>
            </a:pPr>
            <a:r>
              <a:rPr lang="id-ID" sz="1493" b="1" dirty="0">
                <a:solidFill>
                  <a:schemeClr val="tx1"/>
                </a:solidFill>
              </a:rPr>
              <a:t>Rekomendasi tindakan perbaikan penyampaian layanan</a:t>
            </a:r>
            <a:r>
              <a:rPr lang="en-US" sz="1493" b="1" dirty="0">
                <a:solidFill>
                  <a:schemeClr val="tx1"/>
                </a:solidFill>
              </a:rPr>
              <a:t> yang </a:t>
            </a:r>
            <a:r>
              <a:rPr lang="en-US" sz="1493" b="1" dirty="0" err="1">
                <a:solidFill>
                  <a:schemeClr val="tx1"/>
                </a:solidFill>
              </a:rPr>
              <a:t>perlu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diprioritaskan</a:t>
            </a:r>
            <a:r>
              <a:rPr lang="id-ID" sz="1493" b="1" dirty="0">
                <a:solidFill>
                  <a:schemeClr val="tx1"/>
                </a:solidFill>
              </a:rPr>
              <a:t> untuk </a:t>
            </a:r>
            <a:r>
              <a:rPr lang="en-US" sz="1493" b="1" dirty="0" err="1">
                <a:solidFill>
                  <a:schemeClr val="tx1"/>
                </a:solidFill>
              </a:rPr>
              <a:t>memastikan</a:t>
            </a:r>
            <a:r>
              <a:rPr lang="en-US" sz="1493" b="1" dirty="0">
                <a:solidFill>
                  <a:schemeClr val="tx1"/>
                </a:solidFill>
              </a:rPr>
              <a:t> r</a:t>
            </a:r>
            <a:r>
              <a:rPr lang="id-ID" sz="1493" b="1" dirty="0">
                <a:solidFill>
                  <a:schemeClr val="tx1"/>
                </a:solidFill>
              </a:rPr>
              <a:t>umah </a:t>
            </a:r>
            <a:r>
              <a:rPr lang="en-US" sz="1493" b="1" dirty="0">
                <a:solidFill>
                  <a:schemeClr val="tx1"/>
                </a:solidFill>
              </a:rPr>
              <a:t>t</a:t>
            </a:r>
            <a:r>
              <a:rPr lang="id-ID" sz="1493" b="1" dirty="0">
                <a:solidFill>
                  <a:schemeClr val="tx1"/>
                </a:solidFill>
              </a:rPr>
              <a:t>angga 1.000 HPK mengakses layanan</a:t>
            </a:r>
            <a:r>
              <a:rPr lang="en-US" sz="1493" b="1" dirty="0">
                <a:solidFill>
                  <a:schemeClr val="tx1"/>
                </a:solidFill>
              </a:rPr>
              <a:t>.</a:t>
            </a:r>
            <a:endParaRPr lang="id-ID" sz="1493" b="1" dirty="0">
              <a:solidFill>
                <a:schemeClr val="tx1"/>
              </a:solidFill>
            </a:endParaRPr>
          </a:p>
          <a:p>
            <a:pPr marL="365771" indent="-365771">
              <a:buFont typeface="+mj-lt"/>
              <a:buAutoNum type="arabicPeriod"/>
            </a:pPr>
            <a:r>
              <a:rPr lang="id-ID" sz="1493" b="1" dirty="0">
                <a:solidFill>
                  <a:schemeClr val="tx1"/>
                </a:solidFill>
              </a:rPr>
              <a:t>Rekomendasi kebutuhan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kegiatan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untuk</a:t>
            </a:r>
            <a:r>
              <a:rPr lang="id-ID" sz="1493" b="1" dirty="0">
                <a:solidFill>
                  <a:schemeClr val="tx1"/>
                </a:solidFill>
              </a:rPr>
              <a:t> penguatan koordinasi</a:t>
            </a:r>
            <a:r>
              <a:rPr lang="en-US" sz="1493" b="1" dirty="0">
                <a:solidFill>
                  <a:schemeClr val="tx1"/>
                </a:solidFill>
              </a:rPr>
              <a:t>, </a:t>
            </a:r>
            <a:r>
              <a:rPr lang="en-US" sz="1493" b="1" dirty="0" err="1">
                <a:solidFill>
                  <a:schemeClr val="tx1"/>
                </a:solidFill>
              </a:rPr>
              <a:t>baik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koordinasi</a:t>
            </a:r>
            <a:r>
              <a:rPr lang="id-ID" sz="1493" b="1" dirty="0">
                <a:solidFill>
                  <a:schemeClr val="tx1"/>
                </a:solidFill>
              </a:rPr>
              <a:t> antar OPD dalam </a:t>
            </a:r>
            <a:r>
              <a:rPr lang="en-US" sz="1493" b="1" dirty="0" err="1">
                <a:solidFill>
                  <a:schemeClr val="tx1"/>
                </a:solidFill>
              </a:rPr>
              <a:t>hal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sinkronisasi</a:t>
            </a:r>
            <a:r>
              <a:rPr lang="id-ID" sz="1493" b="1" dirty="0">
                <a:solidFill>
                  <a:schemeClr val="tx1"/>
                </a:solidFill>
              </a:rPr>
              <a:t> program/kegiatan </a:t>
            </a:r>
            <a:r>
              <a:rPr lang="en-US" sz="1493" b="1" dirty="0" err="1">
                <a:solidFill>
                  <a:schemeClr val="tx1"/>
                </a:solidFill>
              </a:rPr>
              <a:t>maupun</a:t>
            </a:r>
            <a:r>
              <a:rPr lang="en-US" sz="1493" b="1" dirty="0">
                <a:solidFill>
                  <a:schemeClr val="tx1"/>
                </a:solidFill>
              </a:rPr>
              <a:t> </a:t>
            </a:r>
            <a:r>
              <a:rPr lang="en-US" sz="1493" b="1" dirty="0" err="1">
                <a:solidFill>
                  <a:schemeClr val="tx1"/>
                </a:solidFill>
              </a:rPr>
              <a:t>koordinasi</a:t>
            </a:r>
            <a:r>
              <a:rPr lang="id-ID" sz="1493" b="1" dirty="0">
                <a:solidFill>
                  <a:schemeClr val="tx1"/>
                </a:solidFill>
              </a:rPr>
              <a:t> antara kabupaten/kota </a:t>
            </a:r>
            <a:r>
              <a:rPr lang="en-US" sz="1493" b="1" dirty="0" err="1">
                <a:solidFill>
                  <a:schemeClr val="tx1"/>
                </a:solidFill>
              </a:rPr>
              <a:t>dan</a:t>
            </a:r>
            <a:r>
              <a:rPr lang="id-ID" sz="1493" b="1" dirty="0">
                <a:solidFill>
                  <a:schemeClr val="tx1"/>
                </a:solidFill>
              </a:rPr>
              <a:t> desa dgn dukungan  Kecamatan</a:t>
            </a:r>
          </a:p>
        </p:txBody>
      </p:sp>
      <p:sp>
        <p:nvSpPr>
          <p:cNvPr id="5" name="Pentagon 4"/>
          <p:cNvSpPr/>
          <p:nvPr/>
        </p:nvSpPr>
        <p:spPr>
          <a:xfrm>
            <a:off x="1023375" y="3531644"/>
            <a:ext cx="1548661" cy="1149055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920" b="1" dirty="0">
                <a:solidFill>
                  <a:schemeClr val="tx1"/>
                </a:solidFill>
              </a:rPr>
              <a:t>OUTPUT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22880" y="1093380"/>
            <a:ext cx="7396480" cy="2320380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71" indent="-365771" algn="just">
              <a:buFont typeface="+mj-lt"/>
              <a:buAutoNum type="arabicPeriod"/>
            </a:pPr>
            <a:r>
              <a:rPr lang="id-ID" sz="1707" b="1" dirty="0">
                <a:solidFill>
                  <a:schemeClr val="tx1"/>
                </a:solidFill>
              </a:rPr>
              <a:t>Analisis sebaran stunting </a:t>
            </a:r>
          </a:p>
          <a:p>
            <a:pPr marL="365771" indent="-365771" algn="just">
              <a:buFont typeface="+mj-lt"/>
              <a:buAutoNum type="arabicPeriod"/>
            </a:pPr>
            <a:r>
              <a:rPr lang="id-ID" sz="1707" b="1" dirty="0">
                <a:solidFill>
                  <a:schemeClr val="tx1"/>
                </a:solidFill>
              </a:rPr>
              <a:t>Analisis ketersedian program/kegiatan, cakupan layanan</a:t>
            </a:r>
          </a:p>
          <a:p>
            <a:pPr marL="365771" indent="-365771" algn="just">
              <a:buFont typeface="+mj-lt"/>
              <a:buAutoNum type="arabicPeriod"/>
            </a:pPr>
            <a:r>
              <a:rPr lang="id-ID" sz="1707" b="1" dirty="0">
                <a:solidFill>
                  <a:schemeClr val="tx1"/>
                </a:solidFill>
              </a:rPr>
              <a:t>Analisis permasalahan dalam menargetkan layanan pada 1000HPK</a:t>
            </a:r>
          </a:p>
          <a:p>
            <a:pPr marL="365771" indent="-365771" algn="just">
              <a:buFont typeface="+mj-lt"/>
              <a:buAutoNum type="arabicPeriod"/>
            </a:pPr>
            <a:r>
              <a:rPr lang="id-ID" sz="1707" b="1" dirty="0">
                <a:solidFill>
                  <a:schemeClr val="tx1"/>
                </a:solidFill>
              </a:rPr>
              <a:t>Analisis kendala rumah tangga 1000HPK mengakes layanan</a:t>
            </a:r>
          </a:p>
          <a:p>
            <a:pPr marL="365771" indent="-365771" algn="just">
              <a:buFont typeface="+mj-lt"/>
              <a:buAutoNum type="arabicPeriod"/>
            </a:pPr>
            <a:r>
              <a:rPr lang="id-ID" sz="1707" b="1" dirty="0">
                <a:solidFill>
                  <a:schemeClr val="tx1"/>
                </a:solidFill>
              </a:rPr>
              <a:t>Analisis kondisi koordinasi antar institusi</a:t>
            </a:r>
          </a:p>
        </p:txBody>
      </p:sp>
      <p:sp>
        <p:nvSpPr>
          <p:cNvPr id="7" name="Pentagon 6"/>
          <p:cNvSpPr/>
          <p:nvPr/>
        </p:nvSpPr>
        <p:spPr>
          <a:xfrm>
            <a:off x="1023376" y="1104516"/>
            <a:ext cx="1548660" cy="1149055"/>
          </a:xfrm>
          <a:prstGeom prst="homePlate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920" b="1" dirty="0">
                <a:solidFill>
                  <a:schemeClr val="tx1"/>
                </a:solidFill>
              </a:rPr>
              <a:t>Ruang lingkup</a:t>
            </a:r>
          </a:p>
        </p:txBody>
      </p:sp>
      <p:sp>
        <p:nvSpPr>
          <p:cNvPr id="8" name="Pentagon 7"/>
          <p:cNvSpPr/>
          <p:nvPr/>
        </p:nvSpPr>
        <p:spPr>
          <a:xfrm>
            <a:off x="998601" y="6339840"/>
            <a:ext cx="1573434" cy="769926"/>
          </a:xfrm>
          <a:prstGeom prst="homePlat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1707" b="1" dirty="0">
                <a:solidFill>
                  <a:schemeClr val="tx1"/>
                </a:solidFill>
              </a:rPr>
              <a:t>Penanggungjawab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18384" y="6339840"/>
            <a:ext cx="7521294" cy="43228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d-ID" sz="1920" b="1" dirty="0">
                <a:solidFill>
                  <a:schemeClr val="tx1"/>
                </a:solidFill>
              </a:rPr>
              <a:t>BAPPEDA (membentuk Tim pelaksana antar OPD)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D311711-BA9D-4270-9DE0-2F52ECDC6C4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601199" y="80983"/>
            <a:ext cx="1219201" cy="102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9" y="6059"/>
            <a:ext cx="10927631" cy="1667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10 Desa Ini Jadi Fokus Pemkab Bogor Tangani Stu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816" y="201216"/>
            <a:ext cx="1635918" cy="163591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92947"/>
            <a:ext cx="9890760" cy="850053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Century Gothic" pitchFamily="34" charset="0"/>
              </a:rPr>
              <a:t>13 </a:t>
            </a:r>
            <a:r>
              <a:rPr lang="en-GB" sz="2000" dirty="0" err="1">
                <a:latin typeface="Century Gothic" pitchFamily="34" charset="0"/>
              </a:rPr>
              <a:t>Peringkat</a:t>
            </a:r>
            <a:r>
              <a:rPr lang="en-GB" sz="2000" dirty="0">
                <a:latin typeface="Century Gothic" pitchFamily="34" charset="0"/>
              </a:rPr>
              <a:t> </a:t>
            </a:r>
            <a:r>
              <a:rPr lang="en-GB" sz="2000" dirty="0" err="1">
                <a:latin typeface="Century Gothic" pitchFamily="34" charset="0"/>
              </a:rPr>
              <a:t>Kampung</a:t>
            </a:r>
            <a:r>
              <a:rPr lang="en-GB" sz="2000" dirty="0">
                <a:latin typeface="Century Gothic" pitchFamily="34" charset="0"/>
              </a:rPr>
              <a:t> </a:t>
            </a:r>
            <a:r>
              <a:rPr lang="en-GB" sz="2000" dirty="0" err="1">
                <a:latin typeface="Century Gothic" pitchFamily="34" charset="0"/>
              </a:rPr>
              <a:t>dengan</a:t>
            </a:r>
            <a:r>
              <a:rPr lang="en-GB" sz="2000" dirty="0">
                <a:latin typeface="Century Gothic" pitchFamily="34" charset="0"/>
              </a:rPr>
              <a:t> </a:t>
            </a:r>
            <a:r>
              <a:rPr lang="en-GB" sz="2000" dirty="0" err="1">
                <a:latin typeface="Century Gothic" pitchFamily="34" charset="0"/>
              </a:rPr>
              <a:t>Jumlah</a:t>
            </a:r>
            <a:r>
              <a:rPr lang="en-GB" sz="2000" dirty="0">
                <a:latin typeface="Century Gothic" pitchFamily="34" charset="0"/>
              </a:rPr>
              <a:t> </a:t>
            </a:r>
            <a:r>
              <a:rPr lang="en-GB" sz="2000" i="1" dirty="0">
                <a:latin typeface="Century Gothic" pitchFamily="34" charset="0"/>
              </a:rPr>
              <a:t>Stunting</a:t>
            </a:r>
            <a:r>
              <a:rPr lang="en-GB" sz="2000" dirty="0">
                <a:latin typeface="Century Gothic" pitchFamily="34" charset="0"/>
              </a:rPr>
              <a:t> </a:t>
            </a:r>
            <a:r>
              <a:rPr lang="en-GB" sz="2000" dirty="0" err="1">
                <a:latin typeface="Century Gothic" pitchFamily="34" charset="0"/>
              </a:rPr>
              <a:t>Tertinggi</a:t>
            </a:r>
            <a:endParaRPr lang="en-GB" sz="2000" dirty="0">
              <a:latin typeface="Century Gothic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6748"/>
              </p:ext>
            </p:extLst>
          </p:nvPr>
        </p:nvGraphicFramePr>
        <p:xfrm>
          <a:off x="2133600" y="1019175"/>
          <a:ext cx="7520722" cy="6804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942"/>
                <a:gridCol w="1576612"/>
                <a:gridCol w="1879650"/>
                <a:gridCol w="1253100"/>
                <a:gridCol w="1213696"/>
                <a:gridCol w="1043722"/>
              </a:tblGrid>
              <a:tr h="1397024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Distrik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Kampung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Jumlah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sasaran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diukur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Jumlah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anak</a:t>
                      </a:r>
                      <a:r>
                        <a:rPr lang="en-US" dirty="0" smtClean="0"/>
                        <a:t> Stunting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Presentase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stuntins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</a:tr>
              <a:tr h="795309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err="1" smtClean="0"/>
                        <a:t>Tomu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Sebyar</a:t>
                      </a:r>
                      <a:r>
                        <a:rPr lang="en-US" dirty="0" smtClean="0"/>
                        <a:t>  </a:t>
                      </a:r>
                      <a:r>
                        <a:rPr lang="en-US" dirty="0" err="1" smtClean="0"/>
                        <a:t>Rejosari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23,40</a:t>
                      </a:r>
                      <a:endParaRPr lang="en-US" dirty="0"/>
                    </a:p>
                  </a:txBody>
                  <a:tcPr/>
                </a:tc>
              </a:tr>
              <a:tr h="44736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Ekam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9,71</a:t>
                      </a:r>
                      <a:endParaRPr lang="en-US" dirty="0"/>
                    </a:p>
                  </a:txBody>
                  <a:tcPr/>
                </a:tc>
              </a:tr>
              <a:tr h="447361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Taroy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Taroy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10,56</a:t>
                      </a:r>
                      <a:endParaRPr lang="en-US" dirty="0"/>
                    </a:p>
                  </a:txBody>
                  <a:tcPr/>
                </a:tc>
              </a:tr>
              <a:tr h="447361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Aroba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Sangguar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9,71</a:t>
                      </a:r>
                      <a:endParaRPr lang="en-US" dirty="0"/>
                    </a:p>
                  </a:txBody>
                  <a:tcPr/>
                </a:tc>
              </a:tr>
              <a:tr h="447361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Babo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Irarutu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9,46</a:t>
                      </a:r>
                      <a:endParaRPr lang="en-US" dirty="0"/>
                    </a:p>
                  </a:txBody>
                  <a:tcPr/>
                </a:tc>
              </a:tr>
              <a:tr h="447361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Bintuni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</a:t>
                      </a:r>
                      <a:r>
                        <a:rPr lang="en-US" dirty="0" smtClean="0"/>
                        <a:t> BB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28,07</a:t>
                      </a:r>
                      <a:endParaRPr lang="en-US" dirty="0"/>
                    </a:p>
                  </a:txBody>
                  <a:tcPr/>
                </a:tc>
              </a:tr>
              <a:tr h="23749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7</a:t>
                      </a:r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Wamesa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Manimeri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err="1" smtClean="0"/>
                        <a:t>Sumuri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Kel</a:t>
                      </a:r>
                      <a:r>
                        <a:rPr lang="en-US" dirty="0" smtClean="0"/>
                        <a:t> BT</a:t>
                      </a:r>
                    </a:p>
                    <a:p>
                      <a:r>
                        <a:rPr lang="en-US" dirty="0" err="1" smtClean="0"/>
                        <a:t>Idoor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Mamuranu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Argosigemeray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Atibo</a:t>
                      </a:r>
                      <a:endParaRPr lang="en-US" dirty="0" smtClean="0"/>
                    </a:p>
                    <a:p>
                      <a:r>
                        <a:rPr lang="en-US" dirty="0" err="1" smtClean="0"/>
                        <a:t>Korano</a:t>
                      </a:r>
                      <a:r>
                        <a:rPr lang="en-US" dirty="0" smtClean="0"/>
                        <a:t> Jaya</a:t>
                      </a:r>
                    </a:p>
                    <a:p>
                      <a:r>
                        <a:rPr lang="en-US" dirty="0" err="1" smtClean="0"/>
                        <a:t>Tofoi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</a:t>
                      </a:r>
                    </a:p>
                    <a:p>
                      <a:r>
                        <a:rPr lang="en-US" dirty="0" smtClean="0"/>
                        <a:t>29</a:t>
                      </a:r>
                    </a:p>
                    <a:p>
                      <a:r>
                        <a:rPr lang="en-US" dirty="0" smtClean="0"/>
                        <a:t>15</a:t>
                      </a:r>
                    </a:p>
                    <a:p>
                      <a:r>
                        <a:rPr lang="en-US" dirty="0" smtClean="0"/>
                        <a:t>201</a:t>
                      </a:r>
                    </a:p>
                    <a:p>
                      <a:r>
                        <a:rPr lang="en-US" dirty="0" smtClean="0"/>
                        <a:t>175</a:t>
                      </a:r>
                    </a:p>
                    <a:p>
                      <a:r>
                        <a:rPr lang="en-US" dirty="0" smtClean="0"/>
                        <a:t>38</a:t>
                      </a:r>
                    </a:p>
                    <a:p>
                      <a:r>
                        <a:rPr lang="en-US" dirty="0" smtClean="0"/>
                        <a:t>133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</a:p>
                    <a:p>
                      <a:r>
                        <a:rPr lang="en-US" dirty="0" smtClean="0"/>
                        <a:t>28</a:t>
                      </a:r>
                    </a:p>
                    <a:p>
                      <a:r>
                        <a:rPr lang="en-US" dirty="0" smtClean="0"/>
                        <a:t>15</a:t>
                      </a:r>
                    </a:p>
                    <a:p>
                      <a:r>
                        <a:rPr lang="en-US" dirty="0" smtClean="0"/>
                        <a:t>70</a:t>
                      </a:r>
                    </a:p>
                    <a:p>
                      <a:r>
                        <a:rPr lang="en-US" dirty="0" smtClean="0"/>
                        <a:t>11</a:t>
                      </a:r>
                    </a:p>
                    <a:p>
                      <a:r>
                        <a:rPr lang="en-US" dirty="0" smtClean="0"/>
                        <a:t>27</a:t>
                      </a:r>
                    </a:p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27,74</a:t>
                      </a:r>
                    </a:p>
                    <a:p>
                      <a:r>
                        <a:rPr lang="en-US" dirty="0" smtClean="0"/>
                        <a:t>27,71</a:t>
                      </a:r>
                    </a:p>
                    <a:p>
                      <a:r>
                        <a:rPr lang="en-US" dirty="0" smtClean="0"/>
                        <a:t>14,85</a:t>
                      </a:r>
                    </a:p>
                    <a:p>
                      <a:r>
                        <a:rPr lang="en-US" dirty="0" smtClean="0"/>
                        <a:t>67,99</a:t>
                      </a:r>
                    </a:p>
                    <a:p>
                      <a:r>
                        <a:rPr lang="en-US" dirty="0" smtClean="0"/>
                        <a:t>26-26</a:t>
                      </a:r>
                    </a:p>
                    <a:p>
                      <a:r>
                        <a:rPr lang="en-US" dirty="0" smtClean="0"/>
                        <a:t>10,62</a:t>
                      </a:r>
                    </a:p>
                    <a:p>
                      <a:r>
                        <a:rPr lang="en-US" dirty="0" smtClean="0"/>
                        <a:t>9,67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7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2773FAB-2229-4EC4-A9C7-07A5EC7EF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9600"/>
            <a:ext cx="8915399" cy="609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A433D6E0-EA6D-46C5-B7E2-E32C8466D519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-43543"/>
            <a:ext cx="1219199" cy="111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9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6BD1F457-2CF5-40A1-B237-814CDE9134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5027476"/>
              </p:ext>
            </p:extLst>
          </p:nvPr>
        </p:nvGraphicFramePr>
        <p:xfrm>
          <a:off x="685800" y="609600"/>
          <a:ext cx="9525000" cy="609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Worksheet" r:id="rId3" imgW="7239049" imgH="4743516" progId="Excel.Sheet.12">
                  <p:embed/>
                </p:oleObj>
              </mc:Choice>
              <mc:Fallback>
                <p:oleObj name="Worksheet" r:id="rId3" imgW="7239049" imgH="4743516" progId="Excel.Sheet.12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609600"/>
                        <a:ext cx="9525000" cy="6096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5C7F848-0B7F-40B2-9879-35B92896F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47" y="54816"/>
            <a:ext cx="1219306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0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5w88FKjEm1zpFa3.843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3240</TotalTime>
  <Words>1247</Words>
  <Application>Microsoft Office PowerPoint</Application>
  <PresentationFormat>Custom</PresentationFormat>
  <Paragraphs>304</Paragraphs>
  <Slides>20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Worksheet</vt:lpstr>
      <vt:lpstr>PERCEPATAN PENCEGAHAN DAN PENURUNAN STUNTING  DI KABUPATEN TELUK BINTUNI</vt:lpstr>
      <vt:lpstr>Dasar Pelaksanaan Stunting</vt:lpstr>
      <vt:lpstr>PowerPoint Presentation</vt:lpstr>
      <vt:lpstr>Rembuk Stunting</vt:lpstr>
      <vt:lpstr>TUJUAN : 1. PENYAMPAIAN HASIL ANALISIS SITUASI DAN RANCANGAN 2. MENDEKLARASIKAN KOMITMEN DAN MENYEPAKATI RENCANA       KEGIATAN INTERVENSI 3.MEMBANGUN KOMITMEN PUBLIK SECARA TERINTEGRASI</vt:lpstr>
      <vt:lpstr>Aksi 1 : Analisa Situasi</vt:lpstr>
      <vt:lpstr>13 Peringkat Kampung dengan Jumlah Stunting Tertinggi</vt:lpstr>
      <vt:lpstr>PowerPoint Presentation</vt:lpstr>
      <vt:lpstr>PowerPoint Presentation</vt:lpstr>
      <vt:lpstr>Aksi 2 :  Rencana Kegiatan</vt:lpstr>
      <vt:lpstr>Sasaran ProgramStunting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Program Prioritas Pencegahan dan Penanggulangan Stunting </vt:lpstr>
      <vt:lpstr>Program Prioritas Pencegahan dan Penanggulangan Stunting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Kebijakan Konvergensi Percepatan  Penanganan Stunting Pusat - Daerah</dc:title>
  <dc:creator>Asus</dc:creator>
  <cp:lastModifiedBy>USER</cp:lastModifiedBy>
  <cp:revision>343</cp:revision>
  <cp:lastPrinted>2018-04-09T05:11:10Z</cp:lastPrinted>
  <dcterms:created xsi:type="dcterms:W3CDTF">2018-04-09T02:04:53Z</dcterms:created>
  <dcterms:modified xsi:type="dcterms:W3CDTF">2022-07-22T23:09:36Z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2018-03-27T00:00:00Z</vt:filetime>
  </property>
  <property fmtid="{D5CDD505-2E9C-101B-9397-08002B2CF9AE}" pid="3" name="LastSaved">
    <vt:filetime>2018-04-09T00:00:00Z</vt:filetime>
  </property>
</Properties>
</file>